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61" r:id="rId3"/>
    <p:sldId id="267" r:id="rId4"/>
    <p:sldId id="336" r:id="rId5"/>
    <p:sldId id="328" r:id="rId6"/>
    <p:sldId id="330" r:id="rId7"/>
    <p:sldId id="335" r:id="rId8"/>
    <p:sldId id="331" r:id="rId9"/>
    <p:sldId id="329" r:id="rId10"/>
    <p:sldId id="333" r:id="rId11"/>
    <p:sldId id="264" r:id="rId12"/>
    <p:sldId id="349" r:id="rId13"/>
    <p:sldId id="342" r:id="rId14"/>
    <p:sldId id="348" r:id="rId15"/>
    <p:sldId id="339" r:id="rId16"/>
    <p:sldId id="340" r:id="rId17"/>
    <p:sldId id="334" r:id="rId18"/>
    <p:sldId id="347" r:id="rId19"/>
    <p:sldId id="341" r:id="rId20"/>
    <p:sldId id="350" r:id="rId21"/>
    <p:sldId id="343" r:id="rId22"/>
    <p:sldId id="344" r:id="rId23"/>
    <p:sldId id="345" r:id="rId24"/>
    <p:sldId id="346" r:id="rId25"/>
  </p:sldIdLst>
  <p:sldSz cx="12192000" cy="6858000"/>
  <p:notesSz cx="6858000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6600"/>
    <a:srgbClr val="99FF66"/>
    <a:srgbClr val="FFFFCC"/>
    <a:srgbClr val="FFFF99"/>
    <a:srgbClr val="FFFF66"/>
    <a:srgbClr val="FFFFFF"/>
    <a:srgbClr val="CC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4775" autoAdjust="0"/>
  </p:normalViewPr>
  <p:slideViewPr>
    <p:cSldViewPr snapToGrid="0">
      <p:cViewPr varScale="1">
        <p:scale>
          <a:sx n="89" d="100"/>
          <a:sy n="89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F0B70-4063-4B5C-B267-7DF261D136A3}" type="datetimeFigureOut">
              <a:rPr lang="da-DK" smtClean="0"/>
              <a:t>23.11.2022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FB10C-78E8-4B1E-89A1-B4DD9F1102F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510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FB10C-78E8-4B1E-89A1-B4DD9F1102F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0402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u="sng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FB10C-78E8-4B1E-89A1-B4DD9F1102F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3166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FB10C-78E8-4B1E-89A1-B4DD9F1102F7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3275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FB10C-78E8-4B1E-89A1-B4DD9F1102F7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5604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u="sng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FB10C-78E8-4B1E-89A1-B4DD9F1102F7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1836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FB10C-78E8-4B1E-89A1-B4DD9F1102F7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190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FB10C-78E8-4B1E-89A1-B4DD9F1102F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726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FB10C-78E8-4B1E-89A1-B4DD9F1102F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697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7AD43-B8F7-48C1-9970-6588DD7A6C0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1025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FB10C-78E8-4B1E-89A1-B4DD9F1102F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6724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FB10C-78E8-4B1E-89A1-B4DD9F1102F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7115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FB10C-78E8-4B1E-89A1-B4DD9F1102F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7094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FB10C-78E8-4B1E-89A1-B4DD9F1102F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419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FB10C-78E8-4B1E-89A1-B4DD9F1102F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688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005221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 cap="none"/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185616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 cap="none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09748"/>
            <a:ext cx="121920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a-DK" dirty="0"/>
              <a:t>Nordisk Kongres i Synspædagogik d. 7. - 9.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390433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Nordisk Kongres i Synspædagogik d. 7. - 9. september 2022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D22D5FA3-06F9-4FAC-B2D1-63DDA2CD0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88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Nordisk Kongres i Synspædagogik d. 7. - 9. september 2022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D22D5FA3-06F9-4FAC-B2D1-63DDA2CD0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8415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Nordisk Kongres i Synspædagogik d. 7. - 9. september 2022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D22D5FA3-06F9-4FAC-B2D1-63DDA2CD0E70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9496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Nordisk Kongres i Synspædagogik d. 7. - 9. september 2022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D22D5FA3-06F9-4FAC-B2D1-63DDA2CD0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148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Nordisk Kongres i Synspædagogik d. 7. - 9. september 2022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D22D5FA3-06F9-4FAC-B2D1-63DDA2CD0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355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Nordisk Kongres i Synspædagogik d. 7. - 9. september 2022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D22D5FA3-06F9-4FAC-B2D1-63DDA2CD0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637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01DBAD3-AA3B-4B72-90B4-B945F621B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9748"/>
            <a:ext cx="12192000" cy="365125"/>
          </a:xfrm>
        </p:spPr>
        <p:txBody>
          <a:bodyPr/>
          <a:lstStyle/>
          <a:p>
            <a:pPr algn="ctr"/>
            <a:r>
              <a:rPr lang="da-DK" dirty="0"/>
              <a:t>Nordisk Kongres i Synspædagogik d. 7. - 9.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1316833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Nordisk Kongres i Synspædagogik d. 7. - 9. september 2022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D22D5FA3-06F9-4FAC-B2D1-63DDA2CD0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55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D24F6-3C1E-4AE7-A3F6-2A2634699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8711"/>
            <a:ext cx="10364451" cy="1596177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0D5F4B-759E-40A1-904C-B89F00701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133601"/>
            <a:ext cx="10364452" cy="36576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C93A67C-4B39-47C0-853A-ABF3CBEE7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9748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da-DK" dirty="0"/>
              <a:t>Nordisk Kongres i Synspædagogik d. 7. - 9.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97877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68712"/>
            <a:ext cx="10364451" cy="159617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133602"/>
            <a:ext cx="10363826" cy="36575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D22D5FA3-06F9-4FAC-B2D1-63DDA2CD0E70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FAF01B-66F9-4F0B-9A68-DDF58F67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9748"/>
            <a:ext cx="121920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a-DK" dirty="0"/>
              <a:t>Nordisk Kongres i Synspædagogik d. 7. - 9.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158347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Nordisk Kongres i Synspædagogik d. 7. - 9. september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D22D5FA3-06F9-4FAC-B2D1-63DDA2CD0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753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Nordisk Kongres i Synspædagogik d. 7. - 9. september 2022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D22D5FA3-06F9-4FAC-B2D1-63DDA2CD0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561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Nordisk Kongres i Synspædagogik d. 7. - 9. september 2022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D22D5FA3-06F9-4FAC-B2D1-63DDA2CD0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141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1C8698-AE3D-454A-ADD7-DBA2C5F6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9748"/>
            <a:ext cx="12192000" cy="365125"/>
          </a:xfrm>
        </p:spPr>
        <p:txBody>
          <a:bodyPr/>
          <a:lstStyle/>
          <a:p>
            <a:pPr algn="ctr"/>
            <a:r>
              <a:rPr lang="da-DK" dirty="0"/>
              <a:t>Nordisk Kongres i Synspædagogik d. 7. - 9.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201549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Nordisk Kongres i Synspædagogik d. 7. - 9. september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D22D5FA3-06F9-4FAC-B2D1-63DDA2CD0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610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Nordisk Kongres i Synspædagogik d. 7. - 9. september 2022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D22D5FA3-06F9-4FAC-B2D1-63DDA2CD0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898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Nordisk Kongres i Synspædagogik d. 7. - 9. september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fld id="{D22D5FA3-06F9-4FAC-B2D1-63DDA2CD0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308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883DA5-C594-43B3-B20D-E536BBA8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09748"/>
            <a:ext cx="121920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a-DK" dirty="0"/>
              <a:t>Nordisk Kongres i Synspædagogik d. 7. - 9.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270794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1DA6C-4530-4DA0-BDC4-63D8B9962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65082"/>
          </a:xfrm>
        </p:spPr>
        <p:txBody>
          <a:bodyPr/>
          <a:lstStyle/>
          <a:p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Nordisk Kongres i Synspædagogik 2022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C7BD6DA-E33F-44F4-B070-09C2116EA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4221" y="3635491"/>
            <a:ext cx="9023559" cy="1304500"/>
          </a:xfrm>
        </p:spPr>
        <p:txBody>
          <a:bodyPr>
            <a:normAutofit/>
          </a:bodyPr>
          <a:lstStyle/>
          <a:p>
            <a:r>
              <a:rPr lang="da-DK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Hvordan kan synskonsulenten bidrage til at understøtte den ældre borgers gode hverdagsliv?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437531E-86C9-4941-9FA2-76F8391A6516}"/>
              </a:ext>
            </a:extLst>
          </p:cNvPr>
          <p:cNvSpPr txBox="1"/>
          <p:nvPr/>
        </p:nvSpPr>
        <p:spPr>
          <a:xfrm>
            <a:off x="1584220" y="5735637"/>
            <a:ext cx="925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Vibeke Bille og Steven Andersen, synskonsulenter ved Synscentralen i Vordingborg, DK</a:t>
            </a:r>
          </a:p>
        </p:txBody>
      </p:sp>
    </p:spTree>
    <p:extLst>
      <p:ext uri="{BB962C8B-B14F-4D97-AF65-F5344CB8AC3E}">
        <p14:creationId xmlns:p14="http://schemas.microsoft.com/office/powerpoint/2010/main" val="388714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0912B-ED8C-4500-982D-2E7FCB7B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596177"/>
          </a:xfrm>
        </p:spPr>
        <p:txBody>
          <a:bodyPr/>
          <a:lstStyle/>
          <a:p>
            <a:r>
              <a:rPr lang="da-DK" dirty="0"/>
              <a:t>Sigrid og synskonsulenten II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E9F97E-85BB-43A2-A9BF-70FDC4340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248937"/>
            <a:ext cx="10761553" cy="5160811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da-DK" sz="2200" dirty="0"/>
              <a:t>Sigrid 85 år fortæller: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a-DK" sz="2200" b="1" dirty="0"/>
              <a:t>”Jeg har altid strikket meget, men det kan jeg jo heller ikke mere….”</a:t>
            </a:r>
          </a:p>
          <a:p>
            <a:pPr marL="0" indent="0">
              <a:buNone/>
            </a:pPr>
            <a:endParaRPr lang="da-DK" sz="200" b="1" dirty="0"/>
          </a:p>
          <a:p>
            <a:pPr marL="0" indent="0">
              <a:buNone/>
            </a:pPr>
            <a:r>
              <a:rPr lang="da-DK" sz="2200" i="1" dirty="0"/>
              <a:t>Synskonsulent:</a:t>
            </a:r>
            <a:r>
              <a:rPr lang="da-DK" sz="2200" dirty="0"/>
              <a:t> ”Ja? Så det er noget, du har været rigtig glad for?”</a:t>
            </a:r>
          </a:p>
          <a:p>
            <a:pPr marL="0" indent="0">
              <a:buNone/>
            </a:pPr>
            <a:endParaRPr lang="da-DK" sz="200" dirty="0"/>
          </a:p>
          <a:p>
            <a:pPr marL="0" indent="0">
              <a:buNone/>
            </a:pPr>
            <a:r>
              <a:rPr lang="da-DK" sz="2200" i="1" dirty="0"/>
              <a:t>Sigrid:</a:t>
            </a:r>
            <a:r>
              <a:rPr lang="da-DK" sz="2200" dirty="0"/>
              <a:t> ”Ja, det er godt at have noget i hænderne”</a:t>
            </a:r>
          </a:p>
          <a:p>
            <a:pPr marL="0" indent="0">
              <a:buNone/>
            </a:pPr>
            <a:endParaRPr lang="da-DK" sz="200" dirty="0"/>
          </a:p>
          <a:p>
            <a:pPr marL="0" indent="0">
              <a:buNone/>
            </a:pPr>
            <a:r>
              <a:rPr lang="da-DK" sz="2200" i="1" dirty="0"/>
              <a:t>Synskonsulent: </a:t>
            </a:r>
            <a:r>
              <a:rPr lang="da-DK" sz="2200" dirty="0"/>
              <a:t>”Det kunne godt lyde som om, det er noget, du savner?”</a:t>
            </a:r>
          </a:p>
          <a:p>
            <a:pPr marL="0" indent="0">
              <a:buNone/>
            </a:pPr>
            <a:endParaRPr lang="da-DK" sz="200" dirty="0"/>
          </a:p>
          <a:p>
            <a:pPr marL="0" indent="0">
              <a:buNone/>
            </a:pPr>
            <a:r>
              <a:rPr lang="da-DK" sz="2200" i="1" dirty="0"/>
              <a:t>Sigrid:</a:t>
            </a:r>
            <a:r>
              <a:rPr lang="da-DK" sz="2200" dirty="0"/>
              <a:t> ”Nej, faktisk ikke, jeg har strikket så meget….. Engang hæklede jeg - det kunne jeg godt tænke mig igen - måske det ville være nemmere – der er jo kun én maske at holde styr på…”</a:t>
            </a:r>
          </a:p>
          <a:p>
            <a:pPr marL="0" indent="0">
              <a:buNone/>
            </a:pPr>
            <a:endParaRPr lang="da-DK" sz="200" dirty="0"/>
          </a:p>
          <a:p>
            <a:pPr marL="0" indent="0">
              <a:buNone/>
            </a:pPr>
            <a:r>
              <a:rPr lang="da-DK" sz="2200" i="1" dirty="0"/>
              <a:t>Synskonsulent:</a:t>
            </a:r>
            <a:r>
              <a:rPr lang="da-DK" sz="2200" dirty="0"/>
              <a:t> ”Nemlig! Det synes jeg lyder som en rigtig god idé”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B485487-90A7-4AC5-A307-7CF5B72E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/>
              <a:t>Nordisk Kongres i Synspædagogik d. 7. - 9. september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392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FC21C-B1B1-4FE8-BA85-F386BFF04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Metode: Den Motiverende Samtale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D8A13D-C50A-4C4F-B536-CB807C582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8854" y="3183033"/>
            <a:ext cx="2947579" cy="15961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dirty="0">
                <a:latin typeface="Segoe Condensed" panose="020B0606040200020203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Gregers Rosdahl</a:t>
            </a:r>
          </a:p>
          <a:p>
            <a:pPr marL="0" indent="0">
              <a:buNone/>
            </a:pPr>
            <a:r>
              <a:rPr lang="da-DK" sz="1800" dirty="0">
                <a:latin typeface="Segoe Condensed" panose="020B0606040200020203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Cand. mag. i filosofi med speciale i bl.a. sprogfilosofi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192926-70B4-4565-AE8D-50B7CA6BD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/>
              <a:t>Nordisk Kongres i Synspædagogik d. 7. - 9. september 2022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BE15580-E7F1-45B3-ABC7-8ADA4E9F9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3" y="1830846"/>
            <a:ext cx="2874427" cy="425415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8572B85-ED83-4346-A91F-6BBFD8C12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527" y="1830846"/>
            <a:ext cx="2857500" cy="4254152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61D6458F-AA5E-449D-9828-2D309B8DE4F9}"/>
              </a:ext>
            </a:extLst>
          </p:cNvPr>
          <p:cNvSpPr txBox="1"/>
          <p:nvPr/>
        </p:nvSpPr>
        <p:spPr>
          <a:xfrm>
            <a:off x="7508854" y="4694658"/>
            <a:ext cx="446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a-DK" sz="2000" b="1" dirty="0"/>
              <a:t>www.denmotiverendesamtale.dk</a:t>
            </a:r>
          </a:p>
        </p:txBody>
      </p:sp>
    </p:spTree>
    <p:extLst>
      <p:ext uri="{BB962C8B-B14F-4D97-AF65-F5344CB8AC3E}">
        <p14:creationId xmlns:p14="http://schemas.microsoft.com/office/powerpoint/2010/main" val="2330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0AA84-3D41-473E-81C6-FDA8C3F31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Motiverende Samtale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EF600E-BC3C-4313-AABE-D652B25B3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-"/>
            </a:pPr>
            <a:r>
              <a:rPr lang="da-DK" dirty="0"/>
              <a:t>Er beskrevet af den amerikanske psykolog William Miller i starten af 80’erne</a:t>
            </a:r>
          </a:p>
          <a:p>
            <a:pPr>
              <a:buFont typeface="Calibri" panose="020F0502020204030204" pitchFamily="34" charset="0"/>
              <a:buChar char="-"/>
            </a:pPr>
            <a:endParaRPr lang="da-DK" sz="1000" dirty="0"/>
          </a:p>
          <a:p>
            <a:pPr>
              <a:buFont typeface="Calibri" panose="020F0502020204030204" pitchFamily="34" charset="0"/>
              <a:buChar char="-"/>
            </a:pPr>
            <a:r>
              <a:rPr lang="da-DK" dirty="0"/>
              <a:t>Er oprindeligt udviklet inden for misbrugsområdet </a:t>
            </a:r>
          </a:p>
          <a:p>
            <a:pPr>
              <a:buFont typeface="Calibri" panose="020F0502020204030204" pitchFamily="34" charset="0"/>
              <a:buChar char="-"/>
            </a:pPr>
            <a:endParaRPr lang="da-DK" sz="1000" dirty="0"/>
          </a:p>
          <a:p>
            <a:pPr>
              <a:buFont typeface="Calibri" panose="020F0502020204030204" pitchFamily="34" charset="0"/>
              <a:buChar char="-"/>
            </a:pPr>
            <a:r>
              <a:rPr lang="da-DK" dirty="0"/>
              <a:t>Har dog vist sig egnet indenfor sundhed, rehabilitering, ældre, pædagogik mv.</a:t>
            </a:r>
          </a:p>
          <a:p>
            <a:pPr>
              <a:buFont typeface="Calibri" panose="020F0502020204030204" pitchFamily="34" charset="0"/>
              <a:buChar char="-"/>
            </a:pPr>
            <a:endParaRPr lang="da-DK" sz="1000" dirty="0"/>
          </a:p>
          <a:p>
            <a:pPr>
              <a:buFont typeface="Calibri" panose="020F0502020204030204" pitchFamily="34" charset="0"/>
              <a:buChar char="-"/>
            </a:pPr>
            <a:r>
              <a:rPr lang="da-DK" dirty="0"/>
              <a:t>Er blevet anbefalet af Sundhedsstyrelsen og Socialstyrelsen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36E48D3-5639-4036-8DBD-02ECE9E5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/>
              <a:t>Nordisk Kongres i Synspædagogik d. 7. - 9. september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3948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10279-4ECE-4968-BAF2-92BE69D7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2887"/>
            <a:ext cx="12192000" cy="1417802"/>
          </a:xfrm>
        </p:spPr>
        <p:txBody>
          <a:bodyPr>
            <a:normAutofit/>
          </a:bodyPr>
          <a:lstStyle/>
          <a:p>
            <a:pPr algn="ctr"/>
            <a:r>
              <a:rPr lang="da-DK" sz="3800" dirty="0">
                <a:ea typeface="Tahoma" panose="020B0604030504040204" pitchFamily="34" charset="0"/>
                <a:cs typeface="Tahoma" panose="020B0604030504040204" pitchFamily="34" charset="0"/>
              </a:rPr>
              <a:t>Personcentrede værktøjer i den Motiverende Samtale 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108C3332-BC41-4AE5-80E1-3EF2D936B981}"/>
              </a:ext>
            </a:extLst>
          </p:cNvPr>
          <p:cNvGrpSpPr/>
          <p:nvPr/>
        </p:nvGrpSpPr>
        <p:grpSpPr>
          <a:xfrm>
            <a:off x="1465920" y="1963106"/>
            <a:ext cx="9260159" cy="3874606"/>
            <a:chOff x="838199" y="2004179"/>
            <a:chExt cx="9260159" cy="3874606"/>
          </a:xfrm>
        </p:grpSpPr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2026EDBF-398E-4F0F-B4D9-6D578FF67E60}"/>
                </a:ext>
              </a:extLst>
            </p:cNvPr>
            <p:cNvSpPr txBox="1"/>
            <p:nvPr/>
          </p:nvSpPr>
          <p:spPr>
            <a:xfrm>
              <a:off x="838200" y="2004179"/>
              <a:ext cx="3889917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a-DK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Åbne spørgsmål</a:t>
              </a:r>
            </a:p>
          </p:txBody>
        </p:sp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158F738E-4857-45F0-8D00-6BF7406A7BC5}"/>
                </a:ext>
              </a:extLst>
            </p:cNvPr>
            <p:cNvSpPr txBox="1"/>
            <p:nvPr/>
          </p:nvSpPr>
          <p:spPr>
            <a:xfrm>
              <a:off x="838200" y="2465844"/>
              <a:ext cx="3889917" cy="12003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a-DK" sz="2400" dirty="0"/>
                <a:t>Åbner for personens perspektiver, tanker, følelser, ønsker og drømme</a:t>
              </a:r>
            </a:p>
          </p:txBody>
        </p: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D797D177-698E-457A-82F4-EE22DEF7F09E}"/>
                </a:ext>
              </a:extLst>
            </p:cNvPr>
            <p:cNvSpPr txBox="1"/>
            <p:nvPr/>
          </p:nvSpPr>
          <p:spPr>
            <a:xfrm>
              <a:off x="838199" y="4216791"/>
              <a:ext cx="3889917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a-DK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Refleksioner</a:t>
              </a:r>
            </a:p>
          </p:txBody>
        </p: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352CA7C4-1A0D-43C9-95C6-E6028D97C0FD}"/>
                </a:ext>
              </a:extLst>
            </p:cNvPr>
            <p:cNvSpPr txBox="1"/>
            <p:nvPr/>
          </p:nvSpPr>
          <p:spPr>
            <a:xfrm>
              <a:off x="6208441" y="4678456"/>
              <a:ext cx="3889917" cy="12003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a-DK" sz="2400" dirty="0"/>
                <a:t>En genfortælling som samler vigtige pointer ift. personens mål om forandring</a:t>
              </a:r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6CC2DCD7-68C6-4940-B622-6EA12E2703EA}"/>
                </a:ext>
              </a:extLst>
            </p:cNvPr>
            <p:cNvSpPr txBox="1"/>
            <p:nvPr/>
          </p:nvSpPr>
          <p:spPr>
            <a:xfrm>
              <a:off x="6208441" y="4216791"/>
              <a:ext cx="3889917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a-DK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Opsummering</a:t>
              </a:r>
            </a:p>
          </p:txBody>
        </p:sp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F2CF4FF6-B1D2-4409-A35F-88B03A8DF167}"/>
                </a:ext>
              </a:extLst>
            </p:cNvPr>
            <p:cNvSpPr txBox="1"/>
            <p:nvPr/>
          </p:nvSpPr>
          <p:spPr>
            <a:xfrm>
              <a:off x="838200" y="4678456"/>
              <a:ext cx="3889917" cy="12003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a-DK" sz="2400" dirty="0"/>
                <a:t>Spejler det personen siger.</a:t>
              </a:r>
            </a:p>
            <a:p>
              <a:r>
                <a:rPr lang="da-DK" sz="2400" dirty="0"/>
                <a:t>Demonstrerer at man lytter og forstår (empatisk lytning)</a:t>
              </a:r>
            </a:p>
          </p:txBody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F303D571-E184-4B5D-A4B0-6AFE6D97D058}"/>
                </a:ext>
              </a:extLst>
            </p:cNvPr>
            <p:cNvSpPr txBox="1"/>
            <p:nvPr/>
          </p:nvSpPr>
          <p:spPr>
            <a:xfrm>
              <a:off x="6208441" y="2004179"/>
              <a:ext cx="3889917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a-DK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Bekræftende udsagn</a:t>
              </a:r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A3AFA82C-665A-435F-936A-CE4B665EEA08}"/>
                </a:ext>
              </a:extLst>
            </p:cNvPr>
            <p:cNvSpPr txBox="1"/>
            <p:nvPr/>
          </p:nvSpPr>
          <p:spPr>
            <a:xfrm>
              <a:off x="6208441" y="2465844"/>
              <a:ext cx="3889917" cy="12003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a-DK" sz="2400" dirty="0"/>
                <a:t>Bekræfter og anerkender</a:t>
              </a:r>
            </a:p>
            <a:p>
              <a:r>
                <a:rPr lang="da-DK" sz="2400" dirty="0"/>
                <a:t>personens værdier, idéer,</a:t>
              </a:r>
            </a:p>
            <a:p>
              <a:r>
                <a:rPr lang="da-DK" sz="2400" dirty="0"/>
                <a:t>styrker og handlinger</a:t>
              </a:r>
            </a:p>
          </p:txBody>
        </p:sp>
      </p:grpSp>
      <p:sp>
        <p:nvSpPr>
          <p:cNvPr id="18" name="Tekstfelt 17">
            <a:extLst>
              <a:ext uri="{FF2B5EF4-FFF2-40B4-BE49-F238E27FC236}">
                <a16:creationId xmlns:a16="http://schemas.microsoft.com/office/drawing/2014/main" id="{6ACE1381-6EB9-4AD0-95AD-7DE67444F46A}"/>
              </a:ext>
            </a:extLst>
          </p:cNvPr>
          <p:cNvSpPr txBox="1"/>
          <p:nvPr/>
        </p:nvSpPr>
        <p:spPr>
          <a:xfrm flipH="1">
            <a:off x="8337175" y="6110129"/>
            <a:ext cx="3546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Kilde: Gregers Rosdahl, Den Motiverende Samtale, 2016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45ECC4A-CC92-460B-AD68-0BA41784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/>
              <a:t>Nordisk Kongres i Synspædagogik d. 7. - 9. september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139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E5E6F7-F7D9-4F66-A745-717B652C3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Motiverende Samtale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6D7B0A-1764-4106-BC85-ACE75F21F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736" y="1678193"/>
            <a:ext cx="9890490" cy="4216998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-"/>
            </a:pPr>
            <a:r>
              <a:rPr lang="da-DK" dirty="0"/>
              <a:t>Er god til at belyse borgerens indefra-perspektiv</a:t>
            </a:r>
          </a:p>
          <a:p>
            <a:pPr>
              <a:buFont typeface="Calibri" panose="020F0502020204030204" pitchFamily="34" charset="0"/>
              <a:buChar char="-"/>
            </a:pPr>
            <a:endParaRPr lang="da-DK" sz="500" dirty="0"/>
          </a:p>
          <a:p>
            <a:pPr>
              <a:buFont typeface="Calibri" panose="020F0502020204030204" pitchFamily="34" charset="0"/>
              <a:buChar char="-"/>
            </a:pPr>
            <a:r>
              <a:rPr lang="da-DK" dirty="0"/>
              <a:t>Et ligeværdigt samarbejde mellem borgeren og den professionelle</a:t>
            </a:r>
          </a:p>
          <a:p>
            <a:pPr>
              <a:buFont typeface="Calibri" panose="020F0502020204030204" pitchFamily="34" charset="0"/>
              <a:buChar char="-"/>
            </a:pPr>
            <a:endParaRPr lang="da-DK" sz="500" dirty="0"/>
          </a:p>
          <a:p>
            <a:pPr>
              <a:buFont typeface="Calibri" panose="020F0502020204030204" pitchFamily="34" charset="0"/>
              <a:buChar char="-"/>
            </a:pPr>
            <a:r>
              <a:rPr lang="da-DK" dirty="0"/>
              <a:t>Er god til at opbygge en tillidsfuld relation mellem borgeren og den professionelle</a:t>
            </a:r>
          </a:p>
          <a:p>
            <a:pPr>
              <a:buFont typeface="Calibri" panose="020F0502020204030204" pitchFamily="34" charset="0"/>
              <a:buChar char="-"/>
            </a:pPr>
            <a:endParaRPr lang="da-DK" sz="600" dirty="0"/>
          </a:p>
          <a:p>
            <a:pPr>
              <a:buFont typeface="Calibri" panose="020F0502020204030204" pitchFamily="34" charset="0"/>
              <a:buChar char="-"/>
            </a:pPr>
            <a:r>
              <a:rPr lang="da-DK" dirty="0"/>
              <a:t>Status quo- og forandringsudsagn</a:t>
            </a:r>
          </a:p>
          <a:p>
            <a:pPr>
              <a:buFont typeface="Calibri" panose="020F0502020204030204" pitchFamily="34" charset="0"/>
              <a:buChar char="-"/>
            </a:pPr>
            <a:endParaRPr lang="da-DK" sz="500" dirty="0"/>
          </a:p>
          <a:p>
            <a:pPr>
              <a:buFont typeface="Calibri" panose="020F0502020204030204" pitchFamily="34" charset="0"/>
              <a:buChar char="-"/>
            </a:pPr>
            <a:r>
              <a:rPr lang="da-DK" dirty="0"/>
              <a:t>Ambivalens (både for og imod forandringen)</a:t>
            </a:r>
            <a:endParaRPr lang="da-DK" sz="500" dirty="0"/>
          </a:p>
          <a:p>
            <a:pPr>
              <a:buFont typeface="Calibri" panose="020F0502020204030204" pitchFamily="34" charset="0"/>
              <a:buChar char="-"/>
            </a:pPr>
            <a:endParaRPr lang="da-DK" sz="500" dirty="0"/>
          </a:p>
          <a:p>
            <a:pPr>
              <a:buFont typeface="Calibri" panose="020F0502020204030204" pitchFamily="34" charset="0"/>
              <a:buChar char="-"/>
            </a:pPr>
            <a:r>
              <a:rPr lang="da-DK" dirty="0"/>
              <a:t>Ambivalensen fastholder borgeren i status quo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4113A51-38A5-445F-ADF8-948709C33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/>
              <a:t>Nordisk Kongres i Synspædagogik d. 7. - 9. september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9748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0251AB-15D9-4A8E-AD1C-91FC9C1DF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Ambivalensen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73D359E-6027-42DC-968F-7883C759E37B}"/>
              </a:ext>
            </a:extLst>
          </p:cNvPr>
          <p:cNvSpPr/>
          <p:nvPr/>
        </p:nvSpPr>
        <p:spPr>
          <a:xfrm>
            <a:off x="838200" y="5886030"/>
            <a:ext cx="10515600" cy="232779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C8D8FE46-FB30-4992-967B-E4711ACA3738}"/>
              </a:ext>
            </a:extLst>
          </p:cNvPr>
          <p:cNvSpPr/>
          <p:nvPr/>
        </p:nvSpPr>
        <p:spPr>
          <a:xfrm>
            <a:off x="5008098" y="4783015"/>
            <a:ext cx="2195449" cy="109328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AF15FA4-A656-47DF-8C63-0B70D973CB3C}"/>
              </a:ext>
            </a:extLst>
          </p:cNvPr>
          <p:cNvSpPr/>
          <p:nvPr/>
        </p:nvSpPr>
        <p:spPr>
          <a:xfrm rot="697271">
            <a:off x="780472" y="4657023"/>
            <a:ext cx="10691447" cy="1401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il: nedad 9">
            <a:extLst>
              <a:ext uri="{FF2B5EF4-FFF2-40B4-BE49-F238E27FC236}">
                <a16:creationId xmlns:a16="http://schemas.microsoft.com/office/drawing/2014/main" id="{1C4C303A-6B90-4120-AC10-E26B434C2466}"/>
              </a:ext>
            </a:extLst>
          </p:cNvPr>
          <p:cNvSpPr/>
          <p:nvPr/>
        </p:nvSpPr>
        <p:spPr>
          <a:xfrm>
            <a:off x="875938" y="1899138"/>
            <a:ext cx="484632" cy="1529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il: nedad 10">
            <a:extLst>
              <a:ext uri="{FF2B5EF4-FFF2-40B4-BE49-F238E27FC236}">
                <a16:creationId xmlns:a16="http://schemas.microsoft.com/office/drawing/2014/main" id="{7B2F8F11-69B1-4825-8FF5-82820C773AC6}"/>
              </a:ext>
            </a:extLst>
          </p:cNvPr>
          <p:cNvSpPr/>
          <p:nvPr/>
        </p:nvSpPr>
        <p:spPr>
          <a:xfrm>
            <a:off x="10891821" y="3892584"/>
            <a:ext cx="484632" cy="1529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5354944B-0ABA-4C37-B74B-C645556FEBAC}"/>
              </a:ext>
            </a:extLst>
          </p:cNvPr>
          <p:cNvSpPr txBox="1"/>
          <p:nvPr/>
        </p:nvSpPr>
        <p:spPr>
          <a:xfrm>
            <a:off x="1589649" y="2069788"/>
            <a:ext cx="40514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600" dirty="0"/>
              <a:t>For status quo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/>
              <a:t>Ulemper ved forandring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/>
              <a:t>Fordele ved status quo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/>
              <a:t>Pessimisme overfor forandring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B19ACCA0-F7CE-4C1B-90E8-CB14AB6A7B30}"/>
              </a:ext>
            </a:extLst>
          </p:cNvPr>
          <p:cNvSpPr txBox="1"/>
          <p:nvPr/>
        </p:nvSpPr>
        <p:spPr>
          <a:xfrm>
            <a:off x="7734886" y="2128735"/>
            <a:ext cx="40514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600" dirty="0"/>
              <a:t>For forandring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/>
              <a:t>Ulemper ved status quo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/>
              <a:t>Fordele ved forandring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/>
              <a:t>Optimisme overfor forandring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109C0D4-186B-46A9-AE5C-70F6BD01C1B4}"/>
              </a:ext>
            </a:extLst>
          </p:cNvPr>
          <p:cNvSpPr txBox="1"/>
          <p:nvPr/>
        </p:nvSpPr>
        <p:spPr>
          <a:xfrm flipH="1">
            <a:off x="9150757" y="6163527"/>
            <a:ext cx="2549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Kilde: Den Sociale Virksomhed, Region H.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3C4D100-28E4-4A92-9FBE-1190C8ED0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/>
              <a:t>Nordisk Kongres i Synspædagogik d. 7. - 9. september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809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B8BFEBD4-2DFA-4A5D-BBDC-77C09ABD9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38"/>
            <a:ext cx="10515600" cy="1325563"/>
          </a:xfrm>
        </p:spPr>
        <p:txBody>
          <a:bodyPr/>
          <a:lstStyle/>
          <a:p>
            <a:r>
              <a:rPr lang="da-DK" dirty="0"/>
              <a:t>Status quo- og Forandringsudsagn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D2E62FD-3909-44FB-A82D-BCAC4A3A9D0C}"/>
              </a:ext>
            </a:extLst>
          </p:cNvPr>
          <p:cNvSpPr txBox="1"/>
          <p:nvPr/>
        </p:nvSpPr>
        <p:spPr>
          <a:xfrm>
            <a:off x="838201" y="1405785"/>
            <a:ext cx="2423157" cy="1877437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da-DK" sz="1200" dirty="0"/>
          </a:p>
          <a:p>
            <a:pPr algn="ctr"/>
            <a:endParaRPr lang="da-DK" sz="1200" dirty="0"/>
          </a:p>
          <a:p>
            <a:pPr algn="ctr"/>
            <a:endParaRPr lang="da-DK" sz="1000" dirty="0"/>
          </a:p>
          <a:p>
            <a:pPr algn="ctr"/>
            <a:r>
              <a:rPr lang="da-DK" sz="2400" dirty="0">
                <a:solidFill>
                  <a:schemeClr val="bg1"/>
                </a:solidFill>
              </a:rPr>
              <a:t>Motiverende </a:t>
            </a:r>
          </a:p>
          <a:p>
            <a:pPr algn="ctr"/>
            <a:r>
              <a:rPr lang="da-DK" sz="2400" dirty="0">
                <a:solidFill>
                  <a:schemeClr val="bg1"/>
                </a:solidFill>
              </a:rPr>
              <a:t>samtale</a:t>
            </a:r>
          </a:p>
          <a:p>
            <a:pPr algn="ctr"/>
            <a:endParaRPr lang="da-DK" sz="1200" dirty="0"/>
          </a:p>
          <a:p>
            <a:pPr algn="ctr"/>
            <a:endParaRPr lang="da-DK" sz="1200" dirty="0"/>
          </a:p>
          <a:p>
            <a:pPr algn="ctr"/>
            <a:endParaRPr lang="da-DK" sz="10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AEC6A59-CBB3-4A3B-B40F-77EF99C356A0}"/>
              </a:ext>
            </a:extLst>
          </p:cNvPr>
          <p:cNvSpPr txBox="1"/>
          <p:nvPr/>
        </p:nvSpPr>
        <p:spPr>
          <a:xfrm>
            <a:off x="8930644" y="3711813"/>
            <a:ext cx="2423157" cy="18792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da-DK" sz="10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00" dirty="0">
                <a:solidFill>
                  <a:prstClr val="white"/>
                </a:solidFill>
                <a:latin typeface="Calibri" panose="020F0502020204030204"/>
              </a:rPr>
              <a:t>forandring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endParaRPr lang="da-DK" sz="10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3E12D92-B7A5-406D-9656-D4837F83A09E}"/>
              </a:ext>
            </a:extLst>
          </p:cNvPr>
          <p:cNvSpPr txBox="1"/>
          <p:nvPr/>
        </p:nvSpPr>
        <p:spPr>
          <a:xfrm>
            <a:off x="4884422" y="3711814"/>
            <a:ext cx="2423157" cy="187743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Status quo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00" dirty="0">
                <a:solidFill>
                  <a:prstClr val="white"/>
                </a:solidFill>
                <a:latin typeface="Calibri" panose="020F0502020204030204"/>
              </a:rPr>
              <a:t>udsagn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endParaRPr lang="da-DK" sz="10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BBCD337-421C-4BAA-A56B-A03A8CF671E3}"/>
              </a:ext>
            </a:extLst>
          </p:cNvPr>
          <p:cNvSpPr txBox="1"/>
          <p:nvPr/>
        </p:nvSpPr>
        <p:spPr>
          <a:xfrm>
            <a:off x="838200" y="3681036"/>
            <a:ext cx="2423157" cy="18792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da-DK" sz="800" dirty="0"/>
          </a:p>
          <a:p>
            <a:pPr algn="ctr"/>
            <a:endParaRPr lang="da-DK" sz="1000" dirty="0"/>
          </a:p>
          <a:p>
            <a:pPr algn="ctr"/>
            <a:endParaRPr lang="da-DK" sz="1000" dirty="0"/>
          </a:p>
          <a:p>
            <a:pPr algn="ctr"/>
            <a:endParaRPr lang="da-DK" sz="1000" dirty="0"/>
          </a:p>
          <a:p>
            <a:pPr algn="ctr"/>
            <a:r>
              <a:rPr lang="da-DK" sz="2400" dirty="0">
                <a:solidFill>
                  <a:schemeClr val="bg1"/>
                </a:solidFill>
              </a:rPr>
              <a:t>Konfronterende</a:t>
            </a:r>
          </a:p>
          <a:p>
            <a:pPr algn="ctr"/>
            <a:r>
              <a:rPr lang="da-DK" sz="2400" dirty="0">
                <a:solidFill>
                  <a:schemeClr val="bg1"/>
                </a:solidFill>
              </a:rPr>
              <a:t>Styrende</a:t>
            </a:r>
          </a:p>
          <a:p>
            <a:pPr algn="ctr"/>
            <a:endParaRPr lang="da-DK" sz="800" dirty="0">
              <a:solidFill>
                <a:schemeClr val="bg1"/>
              </a:solidFill>
            </a:endParaRPr>
          </a:p>
          <a:p>
            <a:pPr algn="ctr"/>
            <a:endParaRPr lang="da-DK" sz="1200" dirty="0">
              <a:solidFill>
                <a:schemeClr val="bg1"/>
              </a:solidFill>
            </a:endParaRPr>
          </a:p>
          <a:p>
            <a:pPr algn="ctr"/>
            <a:endParaRPr lang="da-DK" sz="10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5E55AE39-BF42-4396-84C8-34B61F66E9C5}"/>
              </a:ext>
            </a:extLst>
          </p:cNvPr>
          <p:cNvSpPr txBox="1"/>
          <p:nvPr/>
        </p:nvSpPr>
        <p:spPr>
          <a:xfrm>
            <a:off x="8930644" y="1405785"/>
            <a:ext cx="2423157" cy="1877437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Forandring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endParaRPr lang="da-DK" sz="1000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6CED91E2-AEC2-43B2-99C9-C658C6D56C1F}"/>
              </a:ext>
            </a:extLst>
          </p:cNvPr>
          <p:cNvSpPr txBox="1"/>
          <p:nvPr/>
        </p:nvSpPr>
        <p:spPr>
          <a:xfrm>
            <a:off x="4884422" y="1392384"/>
            <a:ext cx="2423157" cy="1877437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Forandrings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00" dirty="0">
                <a:solidFill>
                  <a:prstClr val="white"/>
                </a:solidFill>
                <a:latin typeface="Calibri" panose="020F0502020204030204"/>
              </a:rPr>
              <a:t>udsagn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endParaRPr lang="da-DK" sz="1000" dirty="0"/>
          </a:p>
        </p:txBody>
      </p:sp>
      <p:sp>
        <p:nvSpPr>
          <p:cNvPr id="11" name="Pil: højre 10">
            <a:extLst>
              <a:ext uri="{FF2B5EF4-FFF2-40B4-BE49-F238E27FC236}">
                <a16:creationId xmlns:a16="http://schemas.microsoft.com/office/drawing/2014/main" id="{5CCEA31B-7484-421D-A6D4-5C919466E2E2}"/>
              </a:ext>
            </a:extLst>
          </p:cNvPr>
          <p:cNvSpPr/>
          <p:nvPr/>
        </p:nvSpPr>
        <p:spPr>
          <a:xfrm>
            <a:off x="3370168" y="2071395"/>
            <a:ext cx="1405443" cy="67886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il: højre 12">
            <a:extLst>
              <a:ext uri="{FF2B5EF4-FFF2-40B4-BE49-F238E27FC236}">
                <a16:creationId xmlns:a16="http://schemas.microsoft.com/office/drawing/2014/main" id="{4ABD714B-A212-4433-AF11-B8FBCEFA4CD6}"/>
              </a:ext>
            </a:extLst>
          </p:cNvPr>
          <p:cNvSpPr/>
          <p:nvPr/>
        </p:nvSpPr>
        <p:spPr>
          <a:xfrm>
            <a:off x="7416390" y="2022448"/>
            <a:ext cx="1405443" cy="67886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il: højre 13">
            <a:extLst>
              <a:ext uri="{FF2B5EF4-FFF2-40B4-BE49-F238E27FC236}">
                <a16:creationId xmlns:a16="http://schemas.microsoft.com/office/drawing/2014/main" id="{E7521881-149D-44E5-B020-41B1787EEB6F}"/>
              </a:ext>
            </a:extLst>
          </p:cNvPr>
          <p:cNvSpPr/>
          <p:nvPr/>
        </p:nvSpPr>
        <p:spPr>
          <a:xfrm>
            <a:off x="7416390" y="4239622"/>
            <a:ext cx="1405443" cy="67886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il: højre 14">
            <a:extLst>
              <a:ext uri="{FF2B5EF4-FFF2-40B4-BE49-F238E27FC236}">
                <a16:creationId xmlns:a16="http://schemas.microsoft.com/office/drawing/2014/main" id="{9D34CAD6-21D4-49DD-BEAD-86BA975E97FA}"/>
              </a:ext>
            </a:extLst>
          </p:cNvPr>
          <p:cNvSpPr/>
          <p:nvPr/>
        </p:nvSpPr>
        <p:spPr>
          <a:xfrm>
            <a:off x="3370168" y="4239623"/>
            <a:ext cx="1405443" cy="67886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1FE236E1-E4E4-412C-B6E8-F9FA886011AE}"/>
              </a:ext>
            </a:extLst>
          </p:cNvPr>
          <p:cNvSpPr txBox="1"/>
          <p:nvPr/>
        </p:nvSpPr>
        <p:spPr>
          <a:xfrm flipH="1">
            <a:off x="7949899" y="5849690"/>
            <a:ext cx="3546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Kilde: Gregers Rosdahl, uddannelsesdag på Synscentralen, 2019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B236BB-2E56-4AB7-9224-FD674BEC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/>
              <a:t>Nordisk Kongres i Synspædagogik d. 7. - 9. september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4005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3A1F6709-3BD2-45B8-A14B-CB91F7A8A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38"/>
            <a:ext cx="10515600" cy="1325563"/>
          </a:xfrm>
        </p:spPr>
        <p:txBody>
          <a:bodyPr/>
          <a:lstStyle/>
          <a:p>
            <a:r>
              <a:rPr lang="da-DK" dirty="0"/>
              <a:t>Status quo- og Forandringsudsagn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F2C456A-69B0-415E-B5F2-5D7FEE020581}"/>
              </a:ext>
            </a:extLst>
          </p:cNvPr>
          <p:cNvSpPr txBox="1">
            <a:spLocks noChangeAspect="1"/>
          </p:cNvSpPr>
          <p:nvPr/>
        </p:nvSpPr>
        <p:spPr>
          <a:xfrm>
            <a:off x="2616587" y="4163441"/>
            <a:ext cx="2520000" cy="1800000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da-DK" sz="500" dirty="0"/>
          </a:p>
          <a:p>
            <a:pPr algn="ctr"/>
            <a:r>
              <a:rPr lang="da-DK" sz="2000" dirty="0"/>
              <a:t>Empati</a:t>
            </a:r>
          </a:p>
          <a:p>
            <a:pPr algn="ctr"/>
            <a:r>
              <a:rPr lang="da-DK" sz="2000" dirty="0"/>
              <a:t>Samarbejde</a:t>
            </a:r>
          </a:p>
          <a:p>
            <a:pPr algn="ctr"/>
            <a:r>
              <a:rPr lang="da-DK" sz="2000" dirty="0"/>
              <a:t>Spørgsmål</a:t>
            </a:r>
          </a:p>
          <a:p>
            <a:pPr algn="ctr"/>
            <a:r>
              <a:rPr lang="da-DK" sz="2000" dirty="0"/>
              <a:t>Autonomi</a:t>
            </a:r>
          </a:p>
          <a:p>
            <a:pPr algn="ctr"/>
            <a:r>
              <a:rPr lang="da-DK" sz="2000" dirty="0"/>
              <a:t>Optimisme</a:t>
            </a:r>
          </a:p>
          <a:p>
            <a:pPr algn="ctr"/>
            <a:endParaRPr lang="da-DK" sz="500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8FE5284A-8D52-408D-8850-E8FE1E027542}"/>
              </a:ext>
            </a:extLst>
          </p:cNvPr>
          <p:cNvSpPr txBox="1">
            <a:spLocks noChangeAspect="1"/>
          </p:cNvSpPr>
          <p:nvPr/>
        </p:nvSpPr>
        <p:spPr>
          <a:xfrm>
            <a:off x="7347874" y="4132663"/>
            <a:ext cx="2520000" cy="1800000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endParaRPr lang="da-DK" sz="3200" dirty="0"/>
          </a:p>
          <a:p>
            <a:pPr algn="ctr"/>
            <a:r>
              <a:rPr lang="da-DK" sz="2400" dirty="0"/>
              <a:t>Forandrings</a:t>
            </a:r>
          </a:p>
          <a:p>
            <a:pPr algn="ctr"/>
            <a:r>
              <a:rPr lang="da-DK" sz="2400" dirty="0"/>
              <a:t>udsagn</a:t>
            </a:r>
          </a:p>
          <a:p>
            <a:pPr algn="ctr"/>
            <a:endParaRPr lang="da-DK" sz="3200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CEEF9AD-2177-4936-A3D5-49B5BB38A6F5}"/>
              </a:ext>
            </a:extLst>
          </p:cNvPr>
          <p:cNvSpPr txBox="1">
            <a:spLocks noChangeAspect="1"/>
          </p:cNvSpPr>
          <p:nvPr/>
        </p:nvSpPr>
        <p:spPr>
          <a:xfrm>
            <a:off x="2616587" y="1453041"/>
            <a:ext cx="2520000" cy="1800000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da-DK" sz="500" dirty="0"/>
          </a:p>
          <a:p>
            <a:pPr algn="ctr"/>
            <a:r>
              <a:rPr lang="da-DK" sz="2000" dirty="0"/>
              <a:t>Konfrontation</a:t>
            </a:r>
          </a:p>
          <a:p>
            <a:pPr algn="ctr"/>
            <a:r>
              <a:rPr lang="da-DK" sz="2000" dirty="0"/>
              <a:t>Tvang</a:t>
            </a:r>
          </a:p>
          <a:p>
            <a:pPr algn="ctr"/>
            <a:r>
              <a:rPr lang="da-DK" sz="2000" dirty="0"/>
              <a:t>Underkendelse</a:t>
            </a:r>
          </a:p>
          <a:p>
            <a:pPr algn="ctr"/>
            <a:r>
              <a:rPr lang="da-DK" sz="2000" dirty="0"/>
              <a:t>Diskussion</a:t>
            </a:r>
          </a:p>
          <a:p>
            <a:pPr algn="ctr"/>
            <a:r>
              <a:rPr lang="da-DK" sz="2000" dirty="0"/>
              <a:t>Skyld og skam</a:t>
            </a:r>
          </a:p>
          <a:p>
            <a:pPr algn="ctr"/>
            <a:endParaRPr lang="da-DK" sz="500" dirty="0"/>
          </a:p>
        </p:txBody>
      </p:sp>
      <p:sp>
        <p:nvSpPr>
          <p:cNvPr id="13" name="Pil: højre 12">
            <a:extLst>
              <a:ext uri="{FF2B5EF4-FFF2-40B4-BE49-F238E27FC236}">
                <a16:creationId xmlns:a16="http://schemas.microsoft.com/office/drawing/2014/main" id="{8045B04C-CED0-4667-8501-9C0473F783A7}"/>
              </a:ext>
            </a:extLst>
          </p:cNvPr>
          <p:cNvSpPr/>
          <p:nvPr/>
        </p:nvSpPr>
        <p:spPr>
          <a:xfrm>
            <a:off x="5491089" y="2075463"/>
            <a:ext cx="1405443" cy="67886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il: højre 13">
            <a:extLst>
              <a:ext uri="{FF2B5EF4-FFF2-40B4-BE49-F238E27FC236}">
                <a16:creationId xmlns:a16="http://schemas.microsoft.com/office/drawing/2014/main" id="{6D0F60CB-96B7-48C4-80AF-E9725869A8FF}"/>
              </a:ext>
            </a:extLst>
          </p:cNvPr>
          <p:cNvSpPr/>
          <p:nvPr/>
        </p:nvSpPr>
        <p:spPr>
          <a:xfrm>
            <a:off x="5491088" y="4701172"/>
            <a:ext cx="1405443" cy="67886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622D2DBB-E6A1-43B4-93A9-4D20E2435AC0}"/>
              </a:ext>
            </a:extLst>
          </p:cNvPr>
          <p:cNvSpPr txBox="1">
            <a:spLocks noChangeAspect="1"/>
          </p:cNvSpPr>
          <p:nvPr/>
        </p:nvSpPr>
        <p:spPr>
          <a:xfrm>
            <a:off x="7347874" y="1455483"/>
            <a:ext cx="2520000" cy="1800000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endParaRPr lang="da-DK" sz="3200" dirty="0"/>
          </a:p>
          <a:p>
            <a:pPr algn="ctr"/>
            <a:r>
              <a:rPr lang="da-DK" sz="2400" dirty="0"/>
              <a:t>Status quo</a:t>
            </a:r>
          </a:p>
          <a:p>
            <a:pPr algn="ctr"/>
            <a:r>
              <a:rPr lang="da-DK" sz="2400" dirty="0"/>
              <a:t>udsagn</a:t>
            </a:r>
          </a:p>
          <a:p>
            <a:pPr algn="ctr"/>
            <a:endParaRPr lang="da-DK" sz="32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3355C3CA-259A-4466-8AB7-6D336F8F8DBC}"/>
              </a:ext>
            </a:extLst>
          </p:cNvPr>
          <p:cNvSpPr txBox="1"/>
          <p:nvPr/>
        </p:nvSpPr>
        <p:spPr>
          <a:xfrm flipH="1">
            <a:off x="7807777" y="6048095"/>
            <a:ext cx="3546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Kilde: Gregers Rosdahl, uddannelsesdag på Synscentralen, 2019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DE4E2932-EE4F-4A30-AB2E-BFACD9D73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/>
              <a:t>Nordisk Kongres i Synspædagogik d. 7. - 9. september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5960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7A22B-3029-4671-B0B8-F2FE1CF9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a typeface="Tahoma" panose="020B0604030504040204" pitchFamily="34" charset="0"/>
                <a:cs typeface="Tahoma" panose="020B0604030504040204" pitchFamily="34" charset="0"/>
              </a:rPr>
              <a:t>Eksempler på forandringsudsagn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9DA86A-EDB9-492F-93DB-F74A911C1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100" y="1825625"/>
            <a:ext cx="97141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”Jeg ville ønske, jeg kunne læse mine breve igen”</a:t>
            </a:r>
          </a:p>
          <a:p>
            <a:pPr marL="0" indent="0">
              <a:buNone/>
            </a:pPr>
            <a:endParaRPr lang="da-DK" sz="1000" dirty="0"/>
          </a:p>
          <a:p>
            <a:pPr marL="0" indent="0">
              <a:buNone/>
            </a:pPr>
            <a:r>
              <a:rPr lang="da-DK" dirty="0"/>
              <a:t>”Jeg har tænkt på, at der nok er meget mørkt over mit køkkenbord”</a:t>
            </a:r>
          </a:p>
          <a:p>
            <a:pPr marL="0" indent="0">
              <a:buNone/>
            </a:pPr>
            <a:endParaRPr lang="da-DK" sz="1000" dirty="0"/>
          </a:p>
          <a:p>
            <a:pPr marL="0" indent="0">
              <a:buNone/>
            </a:pPr>
            <a:r>
              <a:rPr lang="da-DK" dirty="0"/>
              <a:t>”Jeg er træt af, jeg hele tiden er så ked af det”</a:t>
            </a:r>
          </a:p>
          <a:p>
            <a:pPr marL="0" indent="0">
              <a:buNone/>
            </a:pPr>
            <a:endParaRPr lang="da-DK" sz="1000" dirty="0"/>
          </a:p>
          <a:p>
            <a:pPr marL="0" indent="0">
              <a:buNone/>
            </a:pPr>
            <a:r>
              <a:rPr lang="da-DK" dirty="0"/>
              <a:t>”Maden fra kommunen smager ikke af noget”</a:t>
            </a:r>
          </a:p>
          <a:p>
            <a:pPr marL="0" indent="0">
              <a:buNone/>
            </a:pPr>
            <a:endParaRPr lang="da-DK" sz="1000" dirty="0"/>
          </a:p>
          <a:p>
            <a:pPr marL="0" indent="0">
              <a:buNone/>
            </a:pPr>
            <a:r>
              <a:rPr lang="da-DK" dirty="0"/>
              <a:t>”Bare jeg dog kunne ringe til mine børn igen”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08D99AF-6782-4511-A055-921C7882D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/>
              <a:t>Nordisk Kongres i Synspædagogik d. 7. - 9. september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3843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8883F6-78F7-426D-8EC1-76ADF04F0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28" y="1761640"/>
            <a:ext cx="10364452" cy="4165993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-"/>
            </a:pPr>
            <a:r>
              <a:rPr lang="da-DK" dirty="0"/>
              <a:t>Argumenterne for forandring er i forvejen til stede i personen</a:t>
            </a:r>
          </a:p>
          <a:p>
            <a:pPr>
              <a:buFont typeface="Calibri" panose="020F0502020204030204" pitchFamily="34" charset="0"/>
              <a:buChar char="-"/>
            </a:pPr>
            <a:endParaRPr lang="da-DK" sz="500" dirty="0"/>
          </a:p>
          <a:p>
            <a:pPr>
              <a:buFont typeface="Calibri" panose="020F0502020204030204" pitchFamily="34" charset="0"/>
              <a:buChar char="-"/>
            </a:pPr>
            <a:r>
              <a:rPr lang="da-DK" dirty="0"/>
              <a:t>Stil spørgsmål, vær nysgerrig og lyt snarere end at give svar og løsninger (ordne-refleksen – hurtige løsninger)</a:t>
            </a:r>
          </a:p>
          <a:p>
            <a:pPr>
              <a:buFont typeface="Calibri" panose="020F0502020204030204" pitchFamily="34" charset="0"/>
              <a:buChar char="-"/>
            </a:pPr>
            <a:endParaRPr lang="da-DK" sz="500" dirty="0"/>
          </a:p>
          <a:p>
            <a:pPr>
              <a:buFont typeface="Calibri" panose="020F0502020204030204" pitchFamily="34" charset="0"/>
              <a:buChar char="-"/>
            </a:pPr>
            <a:r>
              <a:rPr lang="da-DK" dirty="0"/>
              <a:t>Hjælp borgeren fra ambivalens til afklaring</a:t>
            </a:r>
          </a:p>
          <a:p>
            <a:pPr>
              <a:buFont typeface="Calibri" panose="020F0502020204030204" pitchFamily="34" charset="0"/>
              <a:buChar char="-"/>
            </a:pPr>
            <a:endParaRPr lang="da-DK" sz="1000" dirty="0"/>
          </a:p>
          <a:p>
            <a:pPr>
              <a:buFont typeface="Calibri" panose="020F0502020204030204" pitchFamily="34" charset="0"/>
              <a:buChar char="-"/>
            </a:pPr>
            <a:r>
              <a:rPr lang="da-DK" dirty="0"/>
              <a:t>Skab flest mulige forandringsudsagn – grunde til forandring</a:t>
            </a:r>
          </a:p>
          <a:p>
            <a:pPr>
              <a:buFont typeface="Calibri" panose="020F0502020204030204" pitchFamily="34" charset="0"/>
              <a:buChar char="-"/>
            </a:pPr>
            <a:endParaRPr lang="da-DK" sz="500" dirty="0"/>
          </a:p>
          <a:p>
            <a:pPr>
              <a:buFont typeface="Calibri" panose="020F0502020204030204" pitchFamily="34" charset="0"/>
              <a:buChar char="-"/>
            </a:pPr>
            <a:r>
              <a:rPr lang="da-DK" dirty="0"/>
              <a:t>Jo flere forandringsudsagn - jo større motivation og sandsynlighed for forandring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292CD00-2BF8-4405-8223-7527E4BA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/>
              <a:t>Nordisk Kongres i Synspædagogik d. 7. - 9. september 2022</a:t>
            </a:r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47A7B95-B100-4853-B623-93B0742C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8711"/>
            <a:ext cx="10364451" cy="1596177"/>
          </a:xfrm>
        </p:spPr>
        <p:txBody>
          <a:bodyPr/>
          <a:lstStyle/>
          <a:p>
            <a:r>
              <a:rPr lang="da-DK" dirty="0"/>
              <a:t>Den Motiverende Samtale</a:t>
            </a:r>
          </a:p>
        </p:txBody>
      </p:sp>
    </p:spTree>
    <p:extLst>
      <p:ext uri="{BB962C8B-B14F-4D97-AF65-F5344CB8AC3E}">
        <p14:creationId xmlns:p14="http://schemas.microsoft.com/office/powerpoint/2010/main" val="271284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1D9C6-EA34-4A97-8FAB-74B45510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Rapport ”Ældre med synstab” (VIVE 2021)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4DAD9C-607F-4B7B-B4F2-7E89D5591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”</a:t>
            </a:r>
            <a:r>
              <a:rPr lang="da-DK" b="1" dirty="0"/>
              <a:t>Andelene med lav trivsel (målt med WHO-5) er markant højere blandt ældre med synstab end blandt ældre i al almindelighed </a:t>
            </a:r>
            <a:r>
              <a:rPr lang="da-DK" dirty="0"/>
              <a:t>– især blandt 55-65-årige…… oplever altså lavere trivsel og føler sig (relativt set) ældre end jævnaldrende i al almindelighed. Det er dermed højst sandsynligt, at synstabet samlet set bidrager til en </a:t>
            </a:r>
            <a:r>
              <a:rPr lang="da-DK" b="1" dirty="0"/>
              <a:t>reduceret livskvalitet blandt ældre med synstab.” 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dirty="0"/>
              <a:t>VIVE: Det Nationale Forsknings- og Analysecenter for Velfærd</a:t>
            </a:r>
            <a:r>
              <a:rPr lang="da-DK" b="1" dirty="0"/>
              <a:t> 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866AF3D-597D-463F-9E63-44DB4F4B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 dirty="0"/>
              <a:t>Nordisk Kongres i Synspædagogik d. 7. - 9.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2776572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10279-4ECE-4968-BAF2-92BE69D7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2887"/>
            <a:ext cx="12192000" cy="1417802"/>
          </a:xfrm>
        </p:spPr>
        <p:txBody>
          <a:bodyPr>
            <a:normAutofit/>
          </a:bodyPr>
          <a:lstStyle/>
          <a:p>
            <a:pPr algn="ctr"/>
            <a:r>
              <a:rPr lang="da-DK" sz="3800" dirty="0">
                <a:ea typeface="Tahoma" panose="020B0604030504040204" pitchFamily="34" charset="0"/>
                <a:cs typeface="Tahoma" panose="020B0604030504040204" pitchFamily="34" charset="0"/>
              </a:rPr>
              <a:t>Samtaleteknikker i den Motiverende Samtale 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108C3332-BC41-4AE5-80E1-3EF2D936B981}"/>
              </a:ext>
            </a:extLst>
          </p:cNvPr>
          <p:cNvGrpSpPr/>
          <p:nvPr/>
        </p:nvGrpSpPr>
        <p:grpSpPr>
          <a:xfrm>
            <a:off x="1465920" y="1963106"/>
            <a:ext cx="9260159" cy="3874606"/>
            <a:chOff x="838199" y="2004179"/>
            <a:chExt cx="9260159" cy="3874606"/>
          </a:xfrm>
        </p:grpSpPr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2026EDBF-398E-4F0F-B4D9-6D578FF67E60}"/>
                </a:ext>
              </a:extLst>
            </p:cNvPr>
            <p:cNvSpPr txBox="1"/>
            <p:nvPr/>
          </p:nvSpPr>
          <p:spPr>
            <a:xfrm>
              <a:off x="838200" y="2004179"/>
              <a:ext cx="3889917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a-DK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Åbne spørgsmål</a:t>
              </a:r>
            </a:p>
          </p:txBody>
        </p:sp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158F738E-4857-45F0-8D00-6BF7406A7BC5}"/>
                </a:ext>
              </a:extLst>
            </p:cNvPr>
            <p:cNvSpPr txBox="1"/>
            <p:nvPr/>
          </p:nvSpPr>
          <p:spPr>
            <a:xfrm>
              <a:off x="838200" y="2465844"/>
              <a:ext cx="3889917" cy="12003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a-DK" sz="2400" dirty="0"/>
                <a:t>Åbner for personens perspektiver, tanker, følelser, ønsker og drømme</a:t>
              </a:r>
            </a:p>
          </p:txBody>
        </p: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D797D177-698E-457A-82F4-EE22DEF7F09E}"/>
                </a:ext>
              </a:extLst>
            </p:cNvPr>
            <p:cNvSpPr txBox="1"/>
            <p:nvPr/>
          </p:nvSpPr>
          <p:spPr>
            <a:xfrm>
              <a:off x="838199" y="4216791"/>
              <a:ext cx="3889917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a-DK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Refleksioner</a:t>
              </a:r>
            </a:p>
          </p:txBody>
        </p: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352CA7C4-1A0D-43C9-95C6-E6028D97C0FD}"/>
                </a:ext>
              </a:extLst>
            </p:cNvPr>
            <p:cNvSpPr txBox="1"/>
            <p:nvPr/>
          </p:nvSpPr>
          <p:spPr>
            <a:xfrm>
              <a:off x="6208441" y="4678456"/>
              <a:ext cx="3889917" cy="12003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a-DK" sz="2400" dirty="0"/>
                <a:t>En genfortælling som samler vigtige pointer ift. personens mål om forandring</a:t>
              </a:r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6CC2DCD7-68C6-4940-B622-6EA12E2703EA}"/>
                </a:ext>
              </a:extLst>
            </p:cNvPr>
            <p:cNvSpPr txBox="1"/>
            <p:nvPr/>
          </p:nvSpPr>
          <p:spPr>
            <a:xfrm>
              <a:off x="6208441" y="4216791"/>
              <a:ext cx="3889917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a-DK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Opsummering</a:t>
              </a:r>
            </a:p>
          </p:txBody>
        </p:sp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F2CF4FF6-B1D2-4409-A35F-88B03A8DF167}"/>
                </a:ext>
              </a:extLst>
            </p:cNvPr>
            <p:cNvSpPr txBox="1"/>
            <p:nvPr/>
          </p:nvSpPr>
          <p:spPr>
            <a:xfrm>
              <a:off x="838200" y="4678456"/>
              <a:ext cx="3889917" cy="12003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a-DK" sz="2400" dirty="0"/>
                <a:t>Spejler det personen siger.</a:t>
              </a:r>
            </a:p>
            <a:p>
              <a:r>
                <a:rPr lang="da-DK" sz="2400" dirty="0"/>
                <a:t>Demonstrerer at man lytter og forstår (empatisk lytning)</a:t>
              </a:r>
            </a:p>
          </p:txBody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F303D571-E184-4B5D-A4B0-6AFE6D97D058}"/>
                </a:ext>
              </a:extLst>
            </p:cNvPr>
            <p:cNvSpPr txBox="1"/>
            <p:nvPr/>
          </p:nvSpPr>
          <p:spPr>
            <a:xfrm>
              <a:off x="6208441" y="2004179"/>
              <a:ext cx="3889917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a-DK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Bekræftende udsagn</a:t>
              </a:r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A3AFA82C-665A-435F-936A-CE4B665EEA08}"/>
                </a:ext>
              </a:extLst>
            </p:cNvPr>
            <p:cNvSpPr txBox="1"/>
            <p:nvPr/>
          </p:nvSpPr>
          <p:spPr>
            <a:xfrm>
              <a:off x="6208441" y="2465844"/>
              <a:ext cx="3889917" cy="12003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a-DK" sz="2400" dirty="0"/>
                <a:t>Bekræfter og anerkender</a:t>
              </a:r>
            </a:p>
            <a:p>
              <a:r>
                <a:rPr lang="da-DK" sz="2400" dirty="0"/>
                <a:t>personens værdier, idéer,</a:t>
              </a:r>
            </a:p>
            <a:p>
              <a:r>
                <a:rPr lang="da-DK" sz="2400" dirty="0"/>
                <a:t>styrker og handlinger</a:t>
              </a:r>
            </a:p>
          </p:txBody>
        </p:sp>
      </p:grpSp>
      <p:sp>
        <p:nvSpPr>
          <p:cNvPr id="18" name="Tekstfelt 17">
            <a:extLst>
              <a:ext uri="{FF2B5EF4-FFF2-40B4-BE49-F238E27FC236}">
                <a16:creationId xmlns:a16="http://schemas.microsoft.com/office/drawing/2014/main" id="{6ACE1381-6EB9-4AD0-95AD-7DE67444F46A}"/>
              </a:ext>
            </a:extLst>
          </p:cNvPr>
          <p:cNvSpPr txBox="1"/>
          <p:nvPr/>
        </p:nvSpPr>
        <p:spPr>
          <a:xfrm flipH="1">
            <a:off x="8337175" y="6110129"/>
            <a:ext cx="3546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Kilde: Gregers Rosdahl, Den Motiverende Samtale, 2016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45ECC4A-CC92-460B-AD68-0BA41784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/>
              <a:t>Nordisk Kongres i Synspædagogik d. 7. - 9. september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7199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229A7-CDA6-441F-AA7C-73FA827F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2788" cy="1325563"/>
          </a:xfrm>
        </p:spPr>
        <p:txBody>
          <a:bodyPr/>
          <a:lstStyle/>
          <a:p>
            <a:r>
              <a:rPr lang="da-DK" dirty="0"/>
              <a:t>Spørgsmål der frembringer forandringsudsagn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E6CAE8-AD91-42B4-AA62-6517D1F93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62940" cy="460266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a-DK" sz="2200" b="1" i="0" u="none" strike="noStrike" baseline="0" dirty="0">
                <a:solidFill>
                  <a:srgbClr val="DD4817"/>
                </a:solidFill>
                <a:latin typeface="ArialMT"/>
              </a:rPr>
              <a:t>ØNSKER</a:t>
            </a:r>
            <a:r>
              <a:rPr lang="da-DK" sz="2200" b="0" i="0" u="none" strike="noStrike" baseline="0" dirty="0">
                <a:solidFill>
                  <a:srgbClr val="DD4817"/>
                </a:solidFill>
                <a:latin typeface="ArialMT"/>
              </a:rPr>
              <a:t> 	</a:t>
            </a:r>
            <a:r>
              <a:rPr lang="da-DK" sz="2200" b="0" i="0" u="none" strike="noStrike" baseline="0" dirty="0">
                <a:solidFill>
                  <a:srgbClr val="DD4817"/>
                </a:solidFill>
                <a:latin typeface="Wingdings3"/>
              </a:rPr>
              <a:t> 	</a:t>
            </a:r>
            <a:r>
              <a:rPr lang="da-DK" b="0" i="0" u="none" strike="noStrike" baseline="0" dirty="0">
                <a:solidFill>
                  <a:srgbClr val="342F2B"/>
                </a:solidFill>
                <a:latin typeface="ArialMT"/>
              </a:rPr>
              <a:t>”Hvad kunne du godt tænke dig var anderledes?”</a:t>
            </a:r>
            <a:endParaRPr lang="da-DK" sz="2200" b="0" i="0" u="none" strike="noStrike" baseline="0" dirty="0">
              <a:solidFill>
                <a:srgbClr val="342F2B"/>
              </a:solidFill>
              <a:latin typeface="ArialMT"/>
            </a:endParaRPr>
          </a:p>
          <a:p>
            <a:pPr marL="0" indent="0" algn="l">
              <a:buNone/>
            </a:pPr>
            <a:endParaRPr lang="da-DK" sz="500" b="0" i="0" u="none" strike="noStrike" baseline="0" dirty="0">
              <a:solidFill>
                <a:srgbClr val="DD4817"/>
              </a:solidFill>
              <a:latin typeface="ArialMT"/>
            </a:endParaRPr>
          </a:p>
          <a:p>
            <a:pPr marL="0" indent="0" algn="l">
              <a:buNone/>
            </a:pPr>
            <a:r>
              <a:rPr lang="da-DK" sz="2200" b="1" i="0" u="none" strike="noStrike" baseline="0" dirty="0">
                <a:solidFill>
                  <a:srgbClr val="DD4817"/>
                </a:solidFill>
                <a:latin typeface="ArialMT"/>
              </a:rPr>
              <a:t>EVNER</a:t>
            </a:r>
            <a:r>
              <a:rPr lang="da-DK" sz="2200" b="0" i="0" u="none" strike="noStrike" baseline="0" dirty="0">
                <a:solidFill>
                  <a:srgbClr val="DD4817"/>
                </a:solidFill>
                <a:latin typeface="ArialMT"/>
              </a:rPr>
              <a:t>	</a:t>
            </a:r>
            <a:r>
              <a:rPr lang="da-DK" sz="2200" b="0" i="0" u="none" strike="noStrike" baseline="0" dirty="0">
                <a:solidFill>
                  <a:srgbClr val="DD4817"/>
                </a:solidFill>
                <a:latin typeface="Wingdings3"/>
              </a:rPr>
              <a:t> 	</a:t>
            </a:r>
            <a:r>
              <a:rPr lang="da-DK" b="0" i="0" u="none" strike="noStrike" baseline="0" dirty="0">
                <a:solidFill>
                  <a:srgbClr val="342F2B"/>
                </a:solidFill>
                <a:latin typeface="ArialMT"/>
              </a:rPr>
              <a:t>”Hvilke evner (ressourcer) har du, der kan bruges her?”</a:t>
            </a:r>
            <a:endParaRPr lang="da-DK" sz="2200" b="0" i="0" u="none" strike="noStrike" baseline="0" dirty="0">
              <a:solidFill>
                <a:srgbClr val="342F2B"/>
              </a:solidFill>
              <a:latin typeface="ArialMT"/>
            </a:endParaRPr>
          </a:p>
          <a:p>
            <a:pPr marL="0" indent="0" algn="l">
              <a:buNone/>
            </a:pPr>
            <a:endParaRPr lang="da-DK" sz="500" b="0" i="0" u="none" strike="noStrike" baseline="0" dirty="0">
              <a:solidFill>
                <a:srgbClr val="DD4817"/>
              </a:solidFill>
              <a:latin typeface="ArialMT"/>
            </a:endParaRPr>
          </a:p>
          <a:p>
            <a:pPr marL="0" indent="0" algn="l">
              <a:buNone/>
            </a:pPr>
            <a:r>
              <a:rPr lang="da-DK" sz="2200" b="1" i="0" u="none" strike="noStrike" baseline="0" dirty="0">
                <a:solidFill>
                  <a:srgbClr val="DD4817"/>
                </a:solidFill>
                <a:latin typeface="ArialMT"/>
              </a:rPr>
              <a:t>GRUNDE</a:t>
            </a:r>
            <a:r>
              <a:rPr lang="da-DK" sz="2200" b="0" i="0" u="none" strike="noStrike" baseline="0" dirty="0">
                <a:solidFill>
                  <a:srgbClr val="DD4817"/>
                </a:solidFill>
                <a:latin typeface="ArialMT"/>
              </a:rPr>
              <a:t>	</a:t>
            </a:r>
            <a:r>
              <a:rPr lang="da-DK" sz="2200" b="0" i="0" u="none" strike="noStrike" baseline="0" dirty="0">
                <a:solidFill>
                  <a:srgbClr val="DD4817"/>
                </a:solidFill>
                <a:latin typeface="Wingdings3"/>
              </a:rPr>
              <a:t> 	</a:t>
            </a:r>
            <a:r>
              <a:rPr lang="da-DK" b="0" i="0" u="none" strike="noStrike" baseline="0" dirty="0">
                <a:solidFill>
                  <a:srgbClr val="342F2B"/>
                </a:solidFill>
                <a:latin typeface="ArialMT"/>
              </a:rPr>
              <a:t>”Hvilke grunde er der for dig til at komme i gang?”</a:t>
            </a:r>
            <a:endParaRPr lang="da-DK" sz="2200" b="0" i="0" u="none" strike="noStrike" baseline="0" dirty="0">
              <a:solidFill>
                <a:srgbClr val="342F2B"/>
              </a:solidFill>
              <a:latin typeface="ArialMT"/>
            </a:endParaRPr>
          </a:p>
          <a:p>
            <a:pPr marL="0" indent="0" algn="l">
              <a:buNone/>
            </a:pPr>
            <a:endParaRPr lang="da-DK" sz="500" b="0" i="0" u="none" strike="noStrike" baseline="0" dirty="0">
              <a:solidFill>
                <a:srgbClr val="DD4817"/>
              </a:solidFill>
              <a:latin typeface="ArialMT"/>
            </a:endParaRPr>
          </a:p>
          <a:p>
            <a:pPr marL="0" indent="0" algn="l">
              <a:buNone/>
            </a:pPr>
            <a:r>
              <a:rPr lang="da-DK" sz="2200" b="1" i="0" u="none" strike="noStrike" baseline="0" dirty="0">
                <a:solidFill>
                  <a:srgbClr val="DD4817"/>
                </a:solidFill>
                <a:latin typeface="ArialMT"/>
              </a:rPr>
              <a:t>NØDVENDIGHED</a:t>
            </a:r>
            <a:r>
              <a:rPr lang="da-DK" sz="2200" b="0" i="0" u="none" strike="noStrike" baseline="0" dirty="0">
                <a:solidFill>
                  <a:srgbClr val="DD4817"/>
                </a:solidFill>
                <a:latin typeface="ArialMT"/>
              </a:rPr>
              <a:t>	</a:t>
            </a:r>
            <a:r>
              <a:rPr lang="da-DK" b="0" i="0" u="none" strike="noStrike" baseline="0" dirty="0">
                <a:solidFill>
                  <a:srgbClr val="342F2B"/>
                </a:solidFill>
                <a:latin typeface="ArialMT"/>
              </a:rPr>
              <a:t>”Hvorfor er det så vigtigt for dig at kunne gå i Brugsen igen?”</a:t>
            </a:r>
          </a:p>
          <a:p>
            <a:pPr marL="0" indent="0" algn="l">
              <a:buNone/>
            </a:pPr>
            <a:endParaRPr lang="da-DK" sz="500" b="0" i="0" u="none" strike="noStrike" baseline="0" dirty="0">
              <a:solidFill>
                <a:srgbClr val="342F2B"/>
              </a:solidFill>
              <a:latin typeface="ArialMT"/>
            </a:endParaRPr>
          </a:p>
          <a:p>
            <a:pPr marL="0" indent="0" algn="l">
              <a:buNone/>
            </a:pPr>
            <a:r>
              <a:rPr lang="da-DK" sz="2200" b="1" dirty="0">
                <a:solidFill>
                  <a:srgbClr val="DD4817"/>
                </a:solidFill>
                <a:latin typeface="ArialMT"/>
              </a:rPr>
              <a:t>FORPLIGTELSE</a:t>
            </a:r>
            <a:r>
              <a:rPr lang="da-DK" sz="2200" dirty="0">
                <a:solidFill>
                  <a:srgbClr val="DD4817"/>
                </a:solidFill>
                <a:latin typeface="ArialMT"/>
              </a:rPr>
              <a:t>	</a:t>
            </a:r>
            <a:r>
              <a:rPr lang="da-DK" b="0" i="0" u="none" strike="noStrike" baseline="0" dirty="0">
                <a:solidFill>
                  <a:srgbClr val="342F2B"/>
                </a:solidFill>
                <a:latin typeface="ArialMT"/>
              </a:rPr>
              <a:t>”Hvad kan vi aftale mht. din træning af ruten indtil næste gang vi ses?”</a:t>
            </a:r>
          </a:p>
          <a:p>
            <a:pPr marL="0" indent="0" algn="l">
              <a:buNone/>
            </a:pPr>
            <a:endParaRPr lang="da-DK" sz="500" b="0" i="0" u="none" strike="noStrike" baseline="0" dirty="0">
              <a:solidFill>
                <a:srgbClr val="DD4817"/>
              </a:solidFill>
              <a:latin typeface="ArialMT"/>
            </a:endParaRPr>
          </a:p>
          <a:p>
            <a:pPr marL="0" indent="0" algn="l">
              <a:buNone/>
            </a:pPr>
            <a:r>
              <a:rPr lang="da-DK" sz="2200" b="1" i="0" u="none" strike="noStrike" baseline="0" dirty="0">
                <a:solidFill>
                  <a:srgbClr val="DD4817"/>
                </a:solidFill>
                <a:latin typeface="ArialMT"/>
              </a:rPr>
              <a:t>TAGE SKRIDT</a:t>
            </a:r>
            <a:r>
              <a:rPr lang="da-DK" sz="2200" b="0" i="0" u="none" strike="noStrike" baseline="0" dirty="0">
                <a:solidFill>
                  <a:srgbClr val="DD4817"/>
                </a:solidFill>
                <a:latin typeface="ArialMT"/>
              </a:rPr>
              <a:t>	</a:t>
            </a:r>
            <a:r>
              <a:rPr lang="da-DK" b="0" i="0" u="none" strike="noStrike" baseline="0" dirty="0">
                <a:solidFill>
                  <a:srgbClr val="342F2B"/>
                </a:solidFill>
                <a:latin typeface="ArialMT"/>
              </a:rPr>
              <a:t>”Hvad har du allerede gjort for at forbedre din situation?”</a:t>
            </a: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CA8996D-4806-48AB-BB7B-06FE7716DA3F}"/>
              </a:ext>
            </a:extLst>
          </p:cNvPr>
          <p:cNvSpPr txBox="1"/>
          <p:nvPr/>
        </p:nvSpPr>
        <p:spPr>
          <a:xfrm flipH="1">
            <a:off x="7533696" y="6047134"/>
            <a:ext cx="4114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Inspireret af uddannelsesdag på Synscentralen med Gregers Rosdahl,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14BB8C7-EEBE-40CC-A6D3-79CD8875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 dirty="0"/>
              <a:t>Nordisk Kongres i Synspædagogik d. 7. - 9.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1069097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56AA2-6787-47A3-BCA7-16939BB1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Fire svar på forandringsudsagn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2FEFB35-F833-422C-9DB4-F477B831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133601"/>
            <a:ext cx="10716947" cy="3657600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da-DK" sz="32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-BoldMT"/>
              </a:rPr>
              <a:t>Uddybe</a:t>
            </a:r>
            <a:r>
              <a:rPr lang="da-DK" sz="32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MT"/>
              </a:rPr>
              <a:t>:</a:t>
            </a:r>
            <a:r>
              <a:rPr lang="da-DK" sz="3200" b="0" i="0" u="none" strike="noStrike" baseline="0" dirty="0">
                <a:latin typeface="ArialMT"/>
              </a:rPr>
              <a:t> Bed om uddybning, et eksempel, flere detaljer, på hvilken måde?</a:t>
            </a:r>
          </a:p>
          <a:p>
            <a:pPr marL="0" indent="0" algn="l">
              <a:buNone/>
            </a:pPr>
            <a:endParaRPr lang="da-DK" sz="1000" b="0" i="0" u="none" strike="noStrike" baseline="0" dirty="0">
              <a:latin typeface="ArialMT"/>
            </a:endParaRPr>
          </a:p>
          <a:p>
            <a:pPr marL="0" indent="0" algn="l">
              <a:buNone/>
            </a:pPr>
            <a:r>
              <a:rPr lang="da-DK" sz="32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-BoldMT"/>
              </a:rPr>
              <a:t>Bekræfte</a:t>
            </a:r>
            <a:r>
              <a:rPr lang="da-DK" sz="32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MT"/>
              </a:rPr>
              <a:t>:</a:t>
            </a:r>
            <a:r>
              <a:rPr lang="da-DK" sz="3200" b="0" i="0" u="none" strike="noStrike" baseline="0" dirty="0">
                <a:latin typeface="ArialMT"/>
              </a:rPr>
              <a:t> Bekræft borgerens forandringsudsagn</a:t>
            </a:r>
          </a:p>
          <a:p>
            <a:pPr marL="0" indent="0" algn="l">
              <a:buNone/>
            </a:pPr>
            <a:endParaRPr lang="da-DK" sz="1000" b="0" i="0" u="none" strike="noStrike" baseline="0" dirty="0">
              <a:latin typeface="ArialMT"/>
            </a:endParaRPr>
          </a:p>
          <a:p>
            <a:pPr marL="0" indent="0" algn="l">
              <a:buNone/>
            </a:pPr>
            <a:r>
              <a:rPr lang="da-DK" sz="32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-BoldMT"/>
              </a:rPr>
              <a:t>Reflektere</a:t>
            </a:r>
            <a:r>
              <a:rPr lang="da-DK" sz="32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MT"/>
              </a:rPr>
              <a:t>:</a:t>
            </a:r>
            <a:r>
              <a:rPr lang="da-DK" sz="3200" b="0" i="0" u="none" strike="noStrike" baseline="0" dirty="0">
                <a:latin typeface="ArialMT"/>
              </a:rPr>
              <a:t> Reflektér borgerens forandringsudsagn</a:t>
            </a:r>
          </a:p>
          <a:p>
            <a:pPr marL="0" indent="0" algn="l">
              <a:buNone/>
            </a:pPr>
            <a:endParaRPr lang="da-DK" sz="1000" b="0" i="0" u="none" strike="noStrike" baseline="0" dirty="0">
              <a:latin typeface="ArialMT"/>
            </a:endParaRPr>
          </a:p>
          <a:p>
            <a:pPr marL="0" indent="0" algn="l">
              <a:buNone/>
            </a:pPr>
            <a:r>
              <a:rPr lang="da-DK" sz="32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-BoldMT"/>
              </a:rPr>
              <a:t>Opsummere</a:t>
            </a:r>
            <a:r>
              <a:rPr lang="da-DK" sz="32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MT"/>
              </a:rPr>
              <a:t>:</a:t>
            </a:r>
            <a:r>
              <a:rPr lang="da-DK" sz="3200" b="0" i="0" u="none" strike="noStrike" baseline="0" dirty="0">
                <a:latin typeface="ArialMT"/>
              </a:rPr>
              <a:t> Opsummér med fokus på borgerens forandringsudsagn</a:t>
            </a:r>
            <a:endParaRPr lang="da-DK" sz="44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E2B571F-66FF-4DA4-9D5A-CC090B2C4DF9}"/>
              </a:ext>
            </a:extLst>
          </p:cNvPr>
          <p:cNvSpPr txBox="1"/>
          <p:nvPr/>
        </p:nvSpPr>
        <p:spPr>
          <a:xfrm flipH="1">
            <a:off x="8084698" y="5171958"/>
            <a:ext cx="3546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Kilde: Gregers Rosdahl, uddannelsesdag på Synscentralen,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32E8117-8F6F-4871-BF83-C9598C64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/>
              <a:t>Nordisk Kongres i Synspædagogik d. 7. - 9. september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5757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914A0-05BC-437C-8550-A35A5E536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5930"/>
            <a:ext cx="12192000" cy="1262722"/>
          </a:xfrm>
        </p:spPr>
        <p:txBody>
          <a:bodyPr>
            <a:normAutofit/>
          </a:bodyPr>
          <a:lstStyle/>
          <a:p>
            <a:r>
              <a:rPr lang="da-DK" sz="3800" dirty="0">
                <a:ea typeface="Tahoma" panose="020B0604030504040204" pitchFamily="34" charset="0"/>
                <a:cs typeface="Tahoma" panose="020B0604030504040204" pitchFamily="34" charset="0"/>
              </a:rPr>
              <a:t>Guidende principper for rådgivning og information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798FB2-94C2-4E89-A797-E8C6B2335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516566"/>
            <a:ext cx="10282049" cy="4333124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003A9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Rådgivning og information virker med </a:t>
            </a:r>
            <a:r>
              <a:rPr kumimoji="0" lang="da-DK" sz="2400" b="0" i="0" u="sng" strike="noStrike" kern="1200" cap="none" spc="0" normalizeH="0" baseline="0" noProof="0" dirty="0">
                <a:ln>
                  <a:noFill/>
                </a:ln>
                <a:solidFill>
                  <a:srgbClr val="003A9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større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003A9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sandsynlighed, hvis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Borgeren har lyst til at høre om det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Borgeren er klar til at høre det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Borgeren får at vide, at han/hun selv kan vælge, hvad der skal ske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Synskonsulenten ses som en samarbejdspartner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Tahoma" panose="020B0604030504040204" pitchFamily="34" charset="0"/>
              <a:buChar char="-"/>
              <a:tabLst/>
              <a:defRPr/>
            </a:pPr>
            <a:endParaRPr lang="da-DK" sz="1500" dirty="0">
              <a:solidFill>
                <a:prstClr val="black"/>
              </a:solidFill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da-DK" sz="2400" b="0" i="0" u="none" strike="noStrike" baseline="0" dirty="0">
                <a:solidFill>
                  <a:srgbClr val="003A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Rådgivning og information virker med </a:t>
            </a:r>
            <a:r>
              <a:rPr lang="da-DK" sz="2400" b="0" i="0" u="sng" strike="noStrike" baseline="0" dirty="0">
                <a:solidFill>
                  <a:srgbClr val="003A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mindre</a:t>
            </a:r>
            <a:r>
              <a:rPr lang="da-DK" sz="2400" b="0" i="0" u="none" strike="noStrike" baseline="0" dirty="0">
                <a:solidFill>
                  <a:srgbClr val="003A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sandsynlighed, hvis</a:t>
            </a:r>
            <a:endParaRPr lang="da-DK" sz="2400" b="0" i="0" u="none" strike="noStrike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10000"/>
              </a:lnSpc>
              <a:buFont typeface="Tahoma" panose="020B0604030504040204" pitchFamily="34" charset="0"/>
              <a:buChar char="-"/>
            </a:pPr>
            <a:r>
              <a:rPr lang="da-DK" sz="24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Borgeren tvinges til at høre det</a:t>
            </a:r>
          </a:p>
          <a:p>
            <a:pPr algn="l">
              <a:lnSpc>
                <a:spcPct val="110000"/>
              </a:lnSpc>
              <a:buFont typeface="Tahoma" panose="020B0604030504040204" pitchFamily="34" charset="0"/>
              <a:buChar char="-"/>
            </a:pPr>
            <a:r>
              <a:rPr lang="da-DK" sz="24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Borgeren får at vide, at han/hun ikke har noget valg</a:t>
            </a:r>
          </a:p>
          <a:p>
            <a:pPr algn="l">
              <a:lnSpc>
                <a:spcPct val="110000"/>
              </a:lnSpc>
              <a:buFont typeface="Tahoma" panose="020B0604030504040204" pitchFamily="34" charset="0"/>
              <a:buChar char="-"/>
            </a:pPr>
            <a:r>
              <a:rPr lang="da-DK" sz="24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Borgeren ikke er parat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endParaRPr lang="da-DK" sz="36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9A6681A-2979-4309-AEDD-51E2E08217A0}"/>
              </a:ext>
            </a:extLst>
          </p:cNvPr>
          <p:cNvSpPr txBox="1"/>
          <p:nvPr/>
        </p:nvSpPr>
        <p:spPr>
          <a:xfrm flipH="1">
            <a:off x="7949899" y="5849690"/>
            <a:ext cx="3546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Kilde: Gregers Rosdahl, uddannelsesdag på Synscentralen,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002E0E7-29C0-4EBF-8564-C1C345C0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/>
              <a:t>Nordisk Kongres i Synspædagogik d. 7. - 9. september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9772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F7B55-F321-405D-A942-8A138EBE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736" y="365125"/>
            <a:ext cx="9966064" cy="1325563"/>
          </a:xfrm>
        </p:spPr>
        <p:txBody>
          <a:bodyPr/>
          <a:lstStyle/>
          <a:p>
            <a:r>
              <a:rPr lang="da-DK" dirty="0"/>
              <a:t>Refleksioner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9717C4-3A63-4174-913C-5F5733C3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736" y="1690688"/>
            <a:ext cx="9966064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Hvad kræver den motiverende samtale af synskonsulenten?</a:t>
            </a:r>
          </a:p>
          <a:p>
            <a:pPr marL="0" indent="0">
              <a:buNone/>
            </a:pPr>
            <a:endParaRPr lang="da-DK" sz="400" dirty="0"/>
          </a:p>
          <a:p>
            <a:pPr marL="0" indent="0">
              <a:buNone/>
            </a:pPr>
            <a:r>
              <a:rPr lang="da-DK" sz="2400" dirty="0"/>
              <a:t>Kan vi som synskonsulenter bruge den motiverende samtale som metode?</a:t>
            </a:r>
          </a:p>
          <a:p>
            <a:pPr marL="0" indent="0">
              <a:buNone/>
            </a:pPr>
            <a:endParaRPr lang="da-DK" sz="400" dirty="0"/>
          </a:p>
          <a:p>
            <a:pPr marL="0" indent="0">
              <a:buNone/>
            </a:pPr>
            <a:r>
              <a:rPr lang="da-DK" sz="2400" dirty="0"/>
              <a:t>Fordele og ulemper?</a:t>
            </a:r>
          </a:p>
          <a:p>
            <a:pPr marL="0" indent="0">
              <a:buNone/>
            </a:pPr>
            <a:endParaRPr lang="da-DK" sz="400" dirty="0"/>
          </a:p>
          <a:p>
            <a:pPr marL="0" indent="0">
              <a:buNone/>
            </a:pPr>
            <a:r>
              <a:rPr lang="da-DK" sz="2400" dirty="0"/>
              <a:t>Bruger I allerede metoden?</a:t>
            </a:r>
          </a:p>
          <a:p>
            <a:pPr marL="0" indent="0">
              <a:buNone/>
            </a:pPr>
            <a:endParaRPr lang="da-DK" sz="400" dirty="0"/>
          </a:p>
          <a:p>
            <a:pPr marL="0" indent="0">
              <a:buNone/>
            </a:pPr>
            <a:r>
              <a:rPr lang="da-DK" sz="2400" dirty="0"/>
              <a:t>Kræver den motiverende samtale særlige rammer?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4575006-6818-4B4C-9E2A-56BED2ED1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/>
              <a:t>Nordisk Kongres i Synspædagogik d. 7. - 9. september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203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A5E35-AD1D-4DCF-B8AB-0F2E4518C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Ældre med synstab……(VIVE 2021)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699868-30A3-4BA2-B84F-21B7E767B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13020" cy="4351338"/>
          </a:xfrm>
        </p:spPr>
        <p:txBody>
          <a:bodyPr>
            <a:normAutofit fontScale="85000" lnSpcReduction="20000"/>
          </a:bodyPr>
          <a:lstStyle/>
          <a:p>
            <a:pPr>
              <a:buFont typeface="Calibri" panose="020F0502020204030204" pitchFamily="34" charset="0"/>
              <a:buChar char="-"/>
            </a:pPr>
            <a:r>
              <a:rPr lang="da-DK" sz="2800" dirty="0"/>
              <a:t>føler sig i højere grad bekymrede, er ensomme og har lavere trivsel/livskvalitet end jævnaldrende uden synsnedsættelse</a:t>
            </a:r>
          </a:p>
          <a:p>
            <a:pPr>
              <a:buFont typeface="Calibri" panose="020F0502020204030204" pitchFamily="34" charset="0"/>
              <a:buChar char="-"/>
            </a:pPr>
            <a:endParaRPr lang="da-DK" sz="2400" dirty="0"/>
          </a:p>
          <a:p>
            <a:pPr>
              <a:buFont typeface="Calibri" panose="020F0502020204030204" pitchFamily="34" charset="0"/>
              <a:buChar char="-"/>
            </a:pPr>
            <a:r>
              <a:rPr lang="da-DK" sz="2800" dirty="0"/>
              <a:t>oplever i højere grad end andre jævnaldrende problemer med at udføre dagligdags aktiviteter, deltage i fritidsaktiviteter, være sammen med venner og familie</a:t>
            </a:r>
          </a:p>
          <a:p>
            <a:pPr>
              <a:buFont typeface="Calibri" panose="020F0502020204030204" pitchFamily="34" charset="0"/>
              <a:buChar char="-"/>
            </a:pPr>
            <a:endParaRPr lang="da-DK" sz="2400" dirty="0"/>
          </a:p>
          <a:p>
            <a:pPr>
              <a:buFont typeface="Calibri" panose="020F0502020204030204" pitchFamily="34" charset="0"/>
              <a:buChar char="-"/>
            </a:pPr>
            <a:r>
              <a:rPr lang="da-DK" sz="2800" dirty="0"/>
              <a:t>savner et forum for formidling af viden om deres øjensygdom og efterlyser en indsats med fokus på de sociale og psykologiske konsekvenser af et synstab</a:t>
            </a:r>
          </a:p>
          <a:p>
            <a:pPr>
              <a:buFont typeface="Calibri" panose="020F0502020204030204" pitchFamily="34" charset="0"/>
              <a:buChar char="-"/>
            </a:pPr>
            <a:endParaRPr lang="da-DK" sz="2800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E96AE06-FB0C-431A-9D75-5A8485D9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/>
              <a:t>Nordisk Kongres i Synspædagogik d. 7. - 9. september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499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7B82A-C65F-4F11-98AC-78EAB67B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Chalotte Glintborg, lektor i rehabiliteringspsykologi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F39317-DBA5-43B0-A712-BE574664B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711"/>
            <a:ext cx="10515600" cy="41222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/>
              <a:t>Har undersøgt, hvornår rehabilitering virker for mennesker med erhvervet hjerneskade. Hun konkluderer:</a:t>
            </a:r>
          </a:p>
          <a:p>
            <a:pPr marL="0" indent="0">
              <a:buNone/>
            </a:pPr>
            <a:endParaRPr lang="da-DK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a-DK" b="1" dirty="0"/>
              <a:t>Borgerne tilbydes ikke altid den hjælp, de har behov for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a-DK" b="1" dirty="0"/>
              <a:t>De væsentligste mangler viser sig i den psykologiske rehabilitering</a:t>
            </a:r>
          </a:p>
          <a:p>
            <a:r>
              <a:rPr lang="da-DK" b="1" dirty="0"/>
              <a:t>Der mangler opmærksomhed på de mere usynlige vanskeligheder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dirty="0"/>
              <a:t>   (fx et forandret hverdagsliv, sorg, krise, svære følelser, forandret identitet)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VIVE-rapporten tyder på, at dette også gør sig gældende for ældre med synsnedsættelse/blindhed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7BED471-1112-486C-B5FF-E624F10E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/>
              <a:t>Nordisk Kongres i Synspædagogik d. 7. - 9. september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2975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92BE44-1E19-4154-B1BC-0188C8C1F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380" y="365126"/>
            <a:ext cx="8954430" cy="878884"/>
          </a:xfrm>
        </p:spPr>
        <p:txBody>
          <a:bodyPr>
            <a:normAutofit fontScale="90000"/>
          </a:bodyPr>
          <a:lstStyle/>
          <a:p>
            <a:r>
              <a:rPr lang="da-DK" dirty="0"/>
              <a:t>Hvordan imødekommer vi bedst den ældre borgers ønsker til rehabilitering?</a:t>
            </a:r>
          </a:p>
        </p:txBody>
      </p:sp>
      <p:pic>
        <p:nvPicPr>
          <p:cNvPr id="12" name="Billede 11" descr="Et billede, der indeholder væg, person, jakke, gammel&#10;&#10;Automatisk genereret beskrivelse">
            <a:extLst>
              <a:ext uri="{FF2B5EF4-FFF2-40B4-BE49-F238E27FC236}">
                <a16:creationId xmlns:a16="http://schemas.microsoft.com/office/drawing/2014/main" id="{BE1E0992-0C09-45FE-9BAF-475A70005D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60" y="1372648"/>
            <a:ext cx="3639457" cy="246413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Billede 7" descr="Et billede, der indeholder væg, person, indendørs&#10;&#10;Automatisk genereret beskrivelse">
            <a:extLst>
              <a:ext uri="{FF2B5EF4-FFF2-40B4-BE49-F238E27FC236}">
                <a16:creationId xmlns:a16="http://schemas.microsoft.com/office/drawing/2014/main" id="{EB73A0B9-932F-42AE-8878-8C3DE73409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36" y="4046618"/>
            <a:ext cx="3372757" cy="224850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Pladsholder til indhold 5" descr="Et billede, der indeholder person, vindue, skjorte&#10;&#10;Automatisk genereret beskrivelse">
            <a:extLst>
              <a:ext uri="{FF2B5EF4-FFF2-40B4-BE49-F238E27FC236}">
                <a16:creationId xmlns:a16="http://schemas.microsoft.com/office/drawing/2014/main" id="{3F2E0431-BA14-42B9-A498-16E8B49558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/>
          <a:stretch/>
        </p:blipFill>
        <p:spPr>
          <a:xfrm>
            <a:off x="376456" y="1372648"/>
            <a:ext cx="2677126" cy="435133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Billede 10" descr="Et billede, der indeholder tekst, indendørs, person, væg&#10;&#10;Automatisk genereret beskrivelse">
            <a:extLst>
              <a:ext uri="{FF2B5EF4-FFF2-40B4-BE49-F238E27FC236}">
                <a16:creationId xmlns:a16="http://schemas.microsoft.com/office/drawing/2014/main" id="{4A64680B-3465-43E7-A647-BB770DC8F5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09" y="4046618"/>
            <a:ext cx="3372757" cy="22509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ladsholder til indhold 5" descr="Et billede, der indeholder person, udendørs, mand&#10;&#10;Automatisk genereret beskrivelse">
            <a:extLst>
              <a:ext uri="{FF2B5EF4-FFF2-40B4-BE49-F238E27FC236}">
                <a16:creationId xmlns:a16="http://schemas.microsoft.com/office/drawing/2014/main" id="{E940C9A6-3669-445E-9D4D-26390D3B10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049" y="1356190"/>
            <a:ext cx="2327537" cy="349130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Billede 12" descr="Et billede, der indeholder kat, sofa, indendørs, huskat&#10;&#10;Automatisk genereret beskrivelse">
            <a:extLst>
              <a:ext uri="{FF2B5EF4-FFF2-40B4-BE49-F238E27FC236}">
                <a16:creationId xmlns:a16="http://schemas.microsoft.com/office/drawing/2014/main" id="{204EF19A-EA18-435A-9C16-A73189CB3B7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2"/>
          <a:stretch/>
        </p:blipFill>
        <p:spPr>
          <a:xfrm>
            <a:off x="7224287" y="1356190"/>
            <a:ext cx="2065992" cy="28495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8BC5E4A-A265-4793-907D-A45EC94D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/>
              <a:t>Nordisk Kongres i Synspædagogik d. 7. - 9. september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276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EF3BF-08D5-4795-8D9F-4CDD0C7B5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51" y="365125"/>
            <a:ext cx="11241741" cy="1325563"/>
          </a:xfrm>
        </p:spPr>
        <p:txBody>
          <a:bodyPr/>
          <a:lstStyle/>
          <a:p>
            <a:r>
              <a:rPr lang="da-DK" dirty="0"/>
              <a:t>Psykolog og foredragsholder Dorthe Birkmose</a:t>
            </a:r>
            <a:endParaRPr lang="da-DK" i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CF7405D-C8C0-488C-BAA6-E39EEF6C3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929" y="2732030"/>
            <a:ext cx="6309013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”Mennesket </a:t>
            </a:r>
            <a:r>
              <a:rPr lang="da-DK" i="1" dirty="0"/>
              <a:t>er</a:t>
            </a:r>
            <a:r>
              <a:rPr lang="da-DK" dirty="0"/>
              <a:t> motiveret”</a:t>
            </a:r>
          </a:p>
          <a:p>
            <a:pPr marL="0" indent="0">
              <a:buNone/>
            </a:pPr>
            <a:r>
              <a:rPr lang="da-DK" dirty="0"/>
              <a:t>Syddansk Universitetsforlag, 10-03-2022</a:t>
            </a:r>
          </a:p>
        </p:txBody>
      </p:sp>
      <p:pic>
        <p:nvPicPr>
          <p:cNvPr id="5" name="Picture 2" descr="Mennesket er motiveret - Køb bogen hos Syddansk Universitetsforlag">
            <a:extLst>
              <a:ext uri="{FF2B5EF4-FFF2-40B4-BE49-F238E27FC236}">
                <a16:creationId xmlns:a16="http://schemas.microsoft.com/office/drawing/2014/main" id="{849CEC66-7639-4793-8FFC-3AA8AC43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177" y="1690688"/>
            <a:ext cx="4385733" cy="438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05B237B-2BD1-4043-B4DC-4FE51B152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/>
              <a:t>Nordisk Kongres i Synspædagogik d. 7. - 9. september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490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D6E52-AD7F-4D24-ADA8-3EBBF128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Vores opgave som (syns)professionelle, jf. Dorthe Birkmose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75CFF9-DBCD-4562-9C7A-DCE0C7BEF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5467"/>
            <a:ext cx="10515600" cy="41114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3200" dirty="0"/>
              <a:t>Vores opgave som professionelle er at få øje på menneskets motivation og at tage udgangspunkt i menneskets indefra-perspektiv, så vi undgår at komme til at hjælpe for meget, for lidt, mest for vores egen skyld - eller kun med det letteste.</a:t>
            </a:r>
          </a:p>
          <a:p>
            <a:pPr marL="0" indent="0">
              <a:buNone/>
            </a:pPr>
            <a:r>
              <a:rPr lang="da-DK" sz="3200" dirty="0"/>
              <a:t>Desuden: Hvis ikke vi har et skarpt blik for andres usynlige vanskeligheder, kan vi komme til kun at hjælpe med det mest synlige i stedet for at hjælpe med det vigtigste.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C78768C-92E8-450F-A90A-6395B52B729D}"/>
              </a:ext>
            </a:extLst>
          </p:cNvPr>
          <p:cNvSpPr txBox="1"/>
          <p:nvPr/>
        </p:nvSpPr>
        <p:spPr>
          <a:xfrm flipH="1">
            <a:off x="8175703" y="5930741"/>
            <a:ext cx="3485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Kilde: Dorthe Birkmose, Mennesket </a:t>
            </a:r>
            <a:r>
              <a:rPr lang="da-DK" sz="1000" i="1" dirty="0"/>
              <a:t>er</a:t>
            </a:r>
            <a:r>
              <a:rPr lang="da-DK" sz="1000" dirty="0"/>
              <a:t> motiveret, 2022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3F94B32-2409-4334-82E2-B454BE684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/>
              <a:t>Nordisk Kongres i Synspædagogik d. 7. - 9. september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0000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85052-FC0B-4F6D-8A24-030AB2B5E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tre paradigmer, jf. Dorthe Birkmose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2FEDF8-7401-4613-AB0F-AFDDA567E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579418"/>
            <a:ext cx="10364452" cy="4211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u="sng" dirty="0"/>
              <a:t>Det </a:t>
            </a:r>
            <a:r>
              <a:rPr lang="da-DK" b="1" u="sng" dirty="0"/>
              <a:t>styrende</a:t>
            </a:r>
            <a:r>
              <a:rPr lang="da-DK" u="sng" dirty="0"/>
              <a:t> paradigme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dirty="0"/>
              <a:t>Den professionelle tager styringen - skaber struktur for samarbejdet - tager initiativer og afventer reaktion - formidler viden - tilbyder løsninger</a:t>
            </a:r>
          </a:p>
          <a:p>
            <a:pPr marL="0" indent="0">
              <a:buNone/>
            </a:pPr>
            <a:r>
              <a:rPr lang="da-DK" u="sng" dirty="0"/>
              <a:t>Det </a:t>
            </a:r>
            <a:r>
              <a:rPr lang="da-DK" b="1" u="sng" dirty="0"/>
              <a:t>vejledende </a:t>
            </a:r>
            <a:r>
              <a:rPr lang="da-DK" u="sng" dirty="0"/>
              <a:t>paradigme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dirty="0"/>
              <a:t>Den professionelle stiller interesserede og åbne spørgsmål - skaber psykologisk tryghed - lytter intenst - udviser accept - udforsker ressourcer – rådgiver og deler faglig viden i forhold til borgerens ønsker og behov</a:t>
            </a:r>
          </a:p>
          <a:p>
            <a:pPr marL="0" indent="0">
              <a:buNone/>
            </a:pPr>
            <a:r>
              <a:rPr lang="da-DK" u="sng" dirty="0"/>
              <a:t>Det </a:t>
            </a:r>
            <a:r>
              <a:rPr lang="da-DK" b="1" u="sng" dirty="0"/>
              <a:t>følgende </a:t>
            </a:r>
            <a:r>
              <a:rPr lang="da-DK" u="sng" dirty="0"/>
              <a:t>paradigme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dirty="0"/>
              <a:t>Den professionelle følger borgerens initiativ/motivation - giver tid og pauser - assisterer, hvis assistancen efterspørges – undlader at kræve forandring, hvis ikke borgeren er klar eller ønsker det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CD2A52D-6BFC-44C6-AE21-C8062400E5BF}"/>
              </a:ext>
            </a:extLst>
          </p:cNvPr>
          <p:cNvSpPr txBox="1"/>
          <p:nvPr/>
        </p:nvSpPr>
        <p:spPr>
          <a:xfrm flipH="1">
            <a:off x="8153400" y="5752871"/>
            <a:ext cx="3546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Kilde: Dorthe Birkmose, Mennesket </a:t>
            </a:r>
            <a:r>
              <a:rPr lang="da-DK" sz="1000" i="1" dirty="0"/>
              <a:t>er</a:t>
            </a:r>
            <a:r>
              <a:rPr lang="da-DK" sz="1000" dirty="0"/>
              <a:t> motiveret, 2022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C7D6F95-084D-444D-9112-1FAF7145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/>
              <a:t>Nordisk Kongres i Synspædagogik d. 7. - 9. september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944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0912B-ED8C-4500-982D-2E7FCB7B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da-DK" dirty="0"/>
              <a:t>Sigrid og synskonsulenten 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E9F97E-85BB-43A2-A9BF-70FDC4340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48937"/>
            <a:ext cx="10780059" cy="4796056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da-DK" sz="2300" dirty="0"/>
              <a:t>Sigrid 85 år fortæller: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da-DK" sz="2300" b="1" dirty="0"/>
              <a:t>”Jeg har altid strikket meget, men det kan jeg jo heller ikke mere….”</a:t>
            </a:r>
          </a:p>
          <a:p>
            <a:pPr marL="0" indent="0">
              <a:lnSpc>
                <a:spcPct val="70000"/>
              </a:lnSpc>
              <a:buNone/>
            </a:pPr>
            <a:endParaRPr lang="da-DK" sz="200" i="1" dirty="0"/>
          </a:p>
          <a:p>
            <a:pPr marL="0" indent="0">
              <a:buNone/>
            </a:pPr>
            <a:r>
              <a:rPr lang="da-DK" sz="2300" i="1" dirty="0"/>
              <a:t>Synskonsulent:</a:t>
            </a:r>
            <a:r>
              <a:rPr lang="da-DK" sz="2300" dirty="0"/>
              <a:t> ”Det har nok jeg en løsning på, jeg synes, du skal prøve en luplampe, jeg henter lige en!”</a:t>
            </a:r>
          </a:p>
          <a:p>
            <a:pPr marL="0" indent="0">
              <a:buNone/>
            </a:pPr>
            <a:endParaRPr lang="da-DK" sz="200" dirty="0"/>
          </a:p>
          <a:p>
            <a:pPr marL="0" indent="0">
              <a:buNone/>
            </a:pPr>
            <a:r>
              <a:rPr lang="da-DK" sz="2300" i="1" dirty="0"/>
              <a:t>Sigrid:</a:t>
            </a:r>
            <a:r>
              <a:rPr lang="da-DK" sz="2300" dirty="0"/>
              <a:t> ”</a:t>
            </a:r>
            <a:r>
              <a:rPr lang="da-DK" sz="2300" dirty="0" err="1"/>
              <a:t>Nejjj</a:t>
            </a:r>
            <a:r>
              <a:rPr lang="da-DK" sz="2300" dirty="0"/>
              <a:t>……det synes jeg ikke, du skal have besvær med……”</a:t>
            </a:r>
          </a:p>
          <a:p>
            <a:pPr marL="0" indent="0">
              <a:buNone/>
            </a:pPr>
            <a:endParaRPr lang="da-DK" sz="200" i="1" dirty="0"/>
          </a:p>
          <a:p>
            <a:pPr marL="0" indent="0">
              <a:buNone/>
            </a:pPr>
            <a:r>
              <a:rPr lang="da-DK" sz="2300" i="1" dirty="0"/>
              <a:t>Synskonsulent:</a:t>
            </a:r>
            <a:r>
              <a:rPr lang="da-DK" sz="2300" dirty="0"/>
              <a:t> ”Jo selvfølgelig, jeg tror, du kunne blive glad for en luplampe - dén er der mange, der er rigtig glade for – så tror jeg, du kan komme til at strikke igen-”</a:t>
            </a:r>
          </a:p>
          <a:p>
            <a:pPr marL="0" indent="0">
              <a:buNone/>
            </a:pPr>
            <a:endParaRPr lang="da-DK" sz="200" dirty="0"/>
          </a:p>
          <a:p>
            <a:pPr marL="0" indent="0">
              <a:buNone/>
            </a:pPr>
            <a:r>
              <a:rPr lang="da-DK" sz="2300" i="1" dirty="0"/>
              <a:t>Sigrid:</a:t>
            </a:r>
            <a:r>
              <a:rPr lang="da-DK" sz="2300" dirty="0"/>
              <a:t> ”Hør nu, jeg har jo slet ikke lyst til at strikke mere!!!”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8AB4C3B-2948-4194-8AD9-D758415D3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a-DK"/>
              <a:t>Nordisk Kongres i Synspædagogik d. 7. - 9. september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7548822"/>
      </p:ext>
    </p:extLst>
  </p:cSld>
  <p:clrMapOvr>
    <a:masterClrMapping/>
  </p:clrMapOvr>
</p:sld>
</file>

<file path=ppt/theme/theme1.xml><?xml version="1.0" encoding="utf-8"?>
<a:theme xmlns:a="http://schemas.openxmlformats.org/drawingml/2006/main" name="Dråbe">
  <a:themeElements>
    <a:clrScheme name="Dråb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åb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åb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TM04033925[[fn=Dråbe]]</Template>
  <TotalTime>1615</TotalTime>
  <Words>1849</Words>
  <Application>Microsoft Office PowerPoint</Application>
  <PresentationFormat>Widescreen</PresentationFormat>
  <Paragraphs>288</Paragraphs>
  <Slides>24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25" baseType="lpstr">
      <vt:lpstr>Dråbe</vt:lpstr>
      <vt:lpstr>Nordisk Kongres i Synspædagogik 2022</vt:lpstr>
      <vt:lpstr>Rapport ”Ældre med synstab” (VIVE 2021)</vt:lpstr>
      <vt:lpstr> Ældre med synstab……(VIVE 2021)</vt:lpstr>
      <vt:lpstr>Chalotte Glintborg, lektor i rehabiliteringspsykologi</vt:lpstr>
      <vt:lpstr>Hvordan imødekommer vi bedst den ældre borgers ønsker til rehabilitering?</vt:lpstr>
      <vt:lpstr>Psykolog og foredragsholder Dorthe Birkmose</vt:lpstr>
      <vt:lpstr>Vores opgave som (syns)professionelle, jf. Dorthe Birkmose</vt:lpstr>
      <vt:lpstr>De tre paradigmer, jf. Dorthe Birkmose</vt:lpstr>
      <vt:lpstr>Sigrid og synskonsulenten I</vt:lpstr>
      <vt:lpstr>Sigrid og synskonsulenten II</vt:lpstr>
      <vt:lpstr>Metode: Den Motiverende Samtale</vt:lpstr>
      <vt:lpstr>Den Motiverende Samtale</vt:lpstr>
      <vt:lpstr>Personcentrede værktøjer i den Motiverende Samtale </vt:lpstr>
      <vt:lpstr>Den Motiverende Samtale</vt:lpstr>
      <vt:lpstr>Ambivalensen</vt:lpstr>
      <vt:lpstr>Status quo- og Forandringsudsagn</vt:lpstr>
      <vt:lpstr>Status quo- og Forandringsudsagn</vt:lpstr>
      <vt:lpstr>Eksempler på forandringsudsagn</vt:lpstr>
      <vt:lpstr>Den Motiverende Samtale</vt:lpstr>
      <vt:lpstr>Samtaleteknikker i den Motiverende Samtale </vt:lpstr>
      <vt:lpstr>Spørgsmål der frembringer forandringsudsagn</vt:lpstr>
      <vt:lpstr>Fire svar på forandringsudsagn</vt:lpstr>
      <vt:lpstr>Guidende principper for rådgivning og information</vt:lpstr>
      <vt:lpstr>Refleksioner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Nordisk Kongres 2022</dc:title>
  <dc:creator>Vibeke Bille</dc:creator>
  <cp:lastModifiedBy>Steven Bo Schilling Andersen</cp:lastModifiedBy>
  <cp:revision>89</cp:revision>
  <cp:lastPrinted>2022-09-02T13:09:14Z</cp:lastPrinted>
  <dcterms:created xsi:type="dcterms:W3CDTF">2022-08-17T06:20:41Z</dcterms:created>
  <dcterms:modified xsi:type="dcterms:W3CDTF">2022-11-23T09:42:44Z</dcterms:modified>
</cp:coreProperties>
</file>