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Lst>
  <p:notesMasterIdLst>
    <p:notesMasterId r:id="rId24"/>
  </p:notesMasterIdLst>
  <p:sldIdLst>
    <p:sldId id="256" r:id="rId2"/>
    <p:sldId id="261" r:id="rId3"/>
    <p:sldId id="262" r:id="rId4"/>
    <p:sldId id="263" r:id="rId5"/>
    <p:sldId id="264" r:id="rId6"/>
    <p:sldId id="266" r:id="rId7"/>
    <p:sldId id="288" r:id="rId8"/>
    <p:sldId id="267" r:id="rId9"/>
    <p:sldId id="268" r:id="rId10"/>
    <p:sldId id="271" r:id="rId11"/>
    <p:sldId id="277" r:id="rId12"/>
    <p:sldId id="289" r:id="rId13"/>
    <p:sldId id="290" r:id="rId14"/>
    <p:sldId id="278" r:id="rId15"/>
    <p:sldId id="280" r:id="rId16"/>
    <p:sldId id="287" r:id="rId17"/>
    <p:sldId id="281" r:id="rId18"/>
    <p:sldId id="291" r:id="rId19"/>
    <p:sldId id="283" r:id="rId20"/>
    <p:sldId id="275" r:id="rId21"/>
    <p:sldId id="285" r:id="rId22"/>
    <p:sldId id="27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694">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61E"/>
    <a:srgbClr val="D69B20"/>
    <a:srgbClr val="247CCD"/>
    <a:srgbClr val="2B90D7"/>
    <a:srgbClr val="009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968" autoAdjust="0"/>
  </p:normalViewPr>
  <p:slideViewPr>
    <p:cSldViewPr snapToGrid="0">
      <p:cViewPr varScale="1">
        <p:scale>
          <a:sx n="88" d="100"/>
          <a:sy n="88" d="100"/>
        </p:scale>
        <p:origin x="2274" y="78"/>
      </p:cViewPr>
      <p:guideLst>
        <p:guide orient="horz" pos="2160"/>
        <p:guide orient="horz" pos="69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367A8-8718-46F8-BE3C-AC3B93912E3F}" type="datetimeFigureOut">
              <a:rPr lang="is-IS" smtClean="0"/>
              <a:t>19.10.2022</a:t>
            </a:fld>
            <a:endParaRPr lang="is-I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F9D7D-73BC-4FF9-861B-525588F57568}" type="slidenum">
              <a:rPr lang="is-IS" smtClean="0"/>
              <a:t>‹#›</a:t>
            </a:fld>
            <a:endParaRPr lang="is-IS"/>
          </a:p>
        </p:txBody>
      </p:sp>
    </p:spTree>
    <p:extLst>
      <p:ext uri="{BB962C8B-B14F-4D97-AF65-F5344CB8AC3E}">
        <p14:creationId xmlns:p14="http://schemas.microsoft.com/office/powerpoint/2010/main" val="1086988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1</a:t>
            </a:fld>
            <a:endParaRPr lang="is-IS"/>
          </a:p>
        </p:txBody>
      </p:sp>
    </p:spTree>
    <p:extLst>
      <p:ext uri="{BB962C8B-B14F-4D97-AF65-F5344CB8AC3E}">
        <p14:creationId xmlns:p14="http://schemas.microsoft.com/office/powerpoint/2010/main" val="703175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10</a:t>
            </a:fld>
            <a:endParaRPr lang="is-IS"/>
          </a:p>
        </p:txBody>
      </p:sp>
    </p:spTree>
    <p:extLst>
      <p:ext uri="{BB962C8B-B14F-4D97-AF65-F5344CB8AC3E}">
        <p14:creationId xmlns:p14="http://schemas.microsoft.com/office/powerpoint/2010/main" val="3887552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Our rabbit, „Find“ it was a lot of work, and discussion, how should the Rabbit be, it was a giving co-operation, experience to have a designer to make the ideas come true, and the our girl advisor came to assisst us. </a:t>
            </a:r>
          </a:p>
        </p:txBody>
      </p:sp>
      <p:sp>
        <p:nvSpPr>
          <p:cNvPr id="4" name="Slide Number Placeholder 3"/>
          <p:cNvSpPr>
            <a:spLocks noGrp="1"/>
          </p:cNvSpPr>
          <p:nvPr>
            <p:ph type="sldNum" sz="quarter" idx="5"/>
          </p:nvPr>
        </p:nvSpPr>
        <p:spPr/>
        <p:txBody>
          <a:bodyPr/>
          <a:lstStyle/>
          <a:p>
            <a:fld id="{93CF9D7D-73BC-4FF9-861B-525588F57568}" type="slidenum">
              <a:rPr lang="is-IS" smtClean="0"/>
              <a:t>11</a:t>
            </a:fld>
            <a:endParaRPr lang="is-IS"/>
          </a:p>
        </p:txBody>
      </p:sp>
    </p:spTree>
    <p:extLst>
      <p:ext uri="{BB962C8B-B14F-4D97-AF65-F5344CB8AC3E}">
        <p14:creationId xmlns:p14="http://schemas.microsoft.com/office/powerpoint/2010/main" val="505557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How should we have the carrots? </a:t>
            </a:r>
          </a:p>
          <a:p>
            <a:r>
              <a:rPr lang="is-IS" dirty="0"/>
              <a:t>You will see the final outcome in the books here in front of us. It was so much fun and a learning experience for us all. Key word through out the project is FUN AND JOY.</a:t>
            </a:r>
          </a:p>
        </p:txBody>
      </p:sp>
      <p:sp>
        <p:nvSpPr>
          <p:cNvPr id="4" name="Slide Number Placeholder 3"/>
          <p:cNvSpPr>
            <a:spLocks noGrp="1"/>
          </p:cNvSpPr>
          <p:nvPr>
            <p:ph type="sldNum" sz="quarter" idx="5"/>
          </p:nvPr>
        </p:nvSpPr>
        <p:spPr/>
        <p:txBody>
          <a:bodyPr/>
          <a:lstStyle/>
          <a:p>
            <a:fld id="{93CF9D7D-73BC-4FF9-861B-525588F57568}" type="slidenum">
              <a:rPr lang="is-IS" smtClean="0"/>
              <a:t>12</a:t>
            </a:fld>
            <a:endParaRPr lang="is-IS"/>
          </a:p>
        </p:txBody>
      </p:sp>
    </p:spTree>
    <p:extLst>
      <p:ext uri="{BB962C8B-B14F-4D97-AF65-F5344CB8AC3E}">
        <p14:creationId xmlns:p14="http://schemas.microsoft.com/office/powerpoint/2010/main" val="3834903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Working with different materials, we nees the mushroom soft, but not too soft, what to use?</a:t>
            </a:r>
          </a:p>
        </p:txBody>
      </p:sp>
      <p:sp>
        <p:nvSpPr>
          <p:cNvPr id="4" name="Slide Number Placeholder 3"/>
          <p:cNvSpPr>
            <a:spLocks noGrp="1"/>
          </p:cNvSpPr>
          <p:nvPr>
            <p:ph type="sldNum" sz="quarter" idx="5"/>
          </p:nvPr>
        </p:nvSpPr>
        <p:spPr/>
        <p:txBody>
          <a:bodyPr/>
          <a:lstStyle/>
          <a:p>
            <a:fld id="{93CF9D7D-73BC-4FF9-861B-525588F57568}" type="slidenum">
              <a:rPr lang="is-IS" smtClean="0"/>
              <a:t>13</a:t>
            </a:fld>
            <a:endParaRPr lang="is-IS"/>
          </a:p>
        </p:txBody>
      </p:sp>
    </p:spTree>
    <p:extLst>
      <p:ext uri="{BB962C8B-B14F-4D97-AF65-F5344CB8AC3E}">
        <p14:creationId xmlns:p14="http://schemas.microsoft.com/office/powerpoint/2010/main" val="3337790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One adult blind person said: to read the book, I dont need vision. The „knew“ everything that happened.  That was our goal and we believe we succeded. In the past many tactile books have been „very visual“ and we wanted away from that. </a:t>
            </a:r>
          </a:p>
          <a:p>
            <a:endParaRPr lang="is-IS" dirty="0"/>
          </a:p>
          <a:p>
            <a:endParaRPr lang="is-IS" dirty="0"/>
          </a:p>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14</a:t>
            </a:fld>
            <a:endParaRPr lang="is-IS"/>
          </a:p>
        </p:txBody>
      </p:sp>
    </p:spTree>
    <p:extLst>
      <p:ext uri="{BB962C8B-B14F-4D97-AF65-F5344CB8AC3E}">
        <p14:creationId xmlns:p14="http://schemas.microsoft.com/office/powerpoint/2010/main" val="1999331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15</a:t>
            </a:fld>
            <a:endParaRPr lang="is-IS"/>
          </a:p>
        </p:txBody>
      </p:sp>
    </p:spTree>
    <p:extLst>
      <p:ext uri="{BB962C8B-B14F-4D97-AF65-F5344CB8AC3E}">
        <p14:creationId xmlns:p14="http://schemas.microsoft.com/office/powerpoint/2010/main" val="1059591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16</a:t>
            </a:fld>
            <a:endParaRPr lang="is-IS"/>
          </a:p>
        </p:txBody>
      </p:sp>
    </p:spTree>
    <p:extLst>
      <p:ext uri="{BB962C8B-B14F-4D97-AF65-F5344CB8AC3E}">
        <p14:creationId xmlns:p14="http://schemas.microsoft.com/office/powerpoint/2010/main" val="996682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17</a:t>
            </a:fld>
            <a:endParaRPr lang="is-IS"/>
          </a:p>
        </p:txBody>
      </p:sp>
    </p:spTree>
    <p:extLst>
      <p:ext uri="{BB962C8B-B14F-4D97-AF65-F5344CB8AC3E}">
        <p14:creationId xmlns:p14="http://schemas.microsoft.com/office/powerpoint/2010/main" val="2150771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Our young advisors reading from two of the books, videos at the conference.</a:t>
            </a:r>
          </a:p>
        </p:txBody>
      </p:sp>
      <p:sp>
        <p:nvSpPr>
          <p:cNvPr id="4" name="Slide Number Placeholder 3"/>
          <p:cNvSpPr>
            <a:spLocks noGrp="1"/>
          </p:cNvSpPr>
          <p:nvPr>
            <p:ph type="sldNum" sz="quarter" idx="5"/>
          </p:nvPr>
        </p:nvSpPr>
        <p:spPr/>
        <p:txBody>
          <a:bodyPr/>
          <a:lstStyle/>
          <a:p>
            <a:fld id="{93CF9D7D-73BC-4FF9-861B-525588F57568}" type="slidenum">
              <a:rPr lang="is-IS" smtClean="0"/>
              <a:t>18</a:t>
            </a:fld>
            <a:endParaRPr lang="is-IS"/>
          </a:p>
        </p:txBody>
      </p:sp>
    </p:spTree>
    <p:extLst>
      <p:ext uri="{BB962C8B-B14F-4D97-AF65-F5344CB8AC3E}">
        <p14:creationId xmlns:p14="http://schemas.microsoft.com/office/powerpoint/2010/main" val="2749486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19</a:t>
            </a:fld>
            <a:endParaRPr lang="is-IS"/>
          </a:p>
        </p:txBody>
      </p:sp>
    </p:spTree>
    <p:extLst>
      <p:ext uri="{BB962C8B-B14F-4D97-AF65-F5344CB8AC3E}">
        <p14:creationId xmlns:p14="http://schemas.microsoft.com/office/powerpoint/2010/main" val="3118079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2</a:t>
            </a:fld>
            <a:endParaRPr lang="is-IS"/>
          </a:p>
        </p:txBody>
      </p:sp>
    </p:spTree>
    <p:extLst>
      <p:ext uri="{BB962C8B-B14F-4D97-AF65-F5344CB8AC3E}">
        <p14:creationId xmlns:p14="http://schemas.microsoft.com/office/powerpoint/2010/main" val="1313036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The main team in the Project, Rannveig, Ninna and Ásta </a:t>
            </a:r>
            <a:r>
              <a:rPr lang="is-IS" dirty="0">
                <a:sym typeface="Wingdings" panose="05000000000000000000" pitchFamily="2" charset="2"/>
              </a:rPr>
              <a:t></a:t>
            </a:r>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20</a:t>
            </a:fld>
            <a:endParaRPr lang="is-IS"/>
          </a:p>
        </p:txBody>
      </p:sp>
    </p:spTree>
    <p:extLst>
      <p:ext uri="{BB962C8B-B14F-4D97-AF65-F5344CB8AC3E}">
        <p14:creationId xmlns:p14="http://schemas.microsoft.com/office/powerpoint/2010/main" val="400511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21</a:t>
            </a:fld>
            <a:endParaRPr lang="is-IS"/>
          </a:p>
        </p:txBody>
      </p:sp>
    </p:spTree>
    <p:extLst>
      <p:ext uri="{BB962C8B-B14F-4D97-AF65-F5344CB8AC3E}">
        <p14:creationId xmlns:p14="http://schemas.microsoft.com/office/powerpoint/2010/main" val="1706365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Our four books that you now have time to look at and read in icelandic </a:t>
            </a:r>
            <a:r>
              <a:rPr lang="is-IS" dirty="0">
                <a:sym typeface="Wingdings" panose="05000000000000000000" pitchFamily="2" charset="2"/>
              </a:rPr>
              <a:t></a:t>
            </a:r>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22</a:t>
            </a:fld>
            <a:endParaRPr lang="is-IS"/>
          </a:p>
        </p:txBody>
      </p:sp>
    </p:spTree>
    <p:extLst>
      <p:ext uri="{BB962C8B-B14F-4D97-AF65-F5344CB8AC3E}">
        <p14:creationId xmlns:p14="http://schemas.microsoft.com/office/powerpoint/2010/main" val="82752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93CF9D7D-73BC-4FF9-861B-525588F57568}" type="slidenum">
              <a:rPr lang="is-IS" smtClean="0"/>
              <a:t>3</a:t>
            </a:fld>
            <a:endParaRPr lang="is-IS"/>
          </a:p>
        </p:txBody>
      </p:sp>
    </p:spTree>
    <p:extLst>
      <p:ext uri="{BB962C8B-B14F-4D97-AF65-F5344CB8AC3E}">
        <p14:creationId xmlns:p14="http://schemas.microsoft.com/office/powerpoint/2010/main" val="2836127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4</a:t>
            </a:fld>
            <a:endParaRPr lang="is-IS"/>
          </a:p>
        </p:txBody>
      </p:sp>
    </p:spTree>
    <p:extLst>
      <p:ext uri="{BB962C8B-B14F-4D97-AF65-F5344CB8AC3E}">
        <p14:creationId xmlns:p14="http://schemas.microsoft.com/office/powerpoint/2010/main" val="80632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5</a:t>
            </a:fld>
            <a:endParaRPr lang="is-IS"/>
          </a:p>
        </p:txBody>
      </p:sp>
    </p:spTree>
    <p:extLst>
      <p:ext uri="{BB962C8B-B14F-4D97-AF65-F5344CB8AC3E}">
        <p14:creationId xmlns:p14="http://schemas.microsoft.com/office/powerpoint/2010/main" val="322885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rPr>
              <a:t>We want to tell you a little bit about our designer. Ninna has a BA in design, she </a:t>
            </a:r>
            <a:r>
              <a:rPr lang="en-GB" sz="1200" dirty="0" err="1">
                <a:solidFill>
                  <a:schemeClr val="dk1"/>
                </a:solidFill>
              </a:rPr>
              <a:t>specialices</a:t>
            </a:r>
            <a:r>
              <a:rPr lang="en-GB" sz="1200" dirty="0">
                <a:solidFill>
                  <a:schemeClr val="dk1"/>
                </a:solidFill>
              </a:rPr>
              <a:t> in drawing and textile (</a:t>
            </a:r>
            <a:r>
              <a:rPr lang="en-GB" sz="1200" dirty="0" err="1">
                <a:solidFill>
                  <a:schemeClr val="dk1"/>
                </a:solidFill>
              </a:rPr>
              <a:t>textíl</a:t>
            </a:r>
            <a:r>
              <a:rPr lang="en-GB" sz="1200" dirty="0">
                <a:solidFill>
                  <a:schemeClr val="dk1"/>
                </a:solidFill>
              </a:rPr>
              <a:t>) and has MA in Child culture design. She has a lot of experience  and has worked as a textile and graphic designer and illustration. Spring 2020 she came to participate in our project to make tactile books for blind children. </a:t>
            </a:r>
          </a:p>
          <a:p>
            <a:pPr marL="0" lvl="0" indent="0" algn="l" rtl="0">
              <a:lnSpc>
                <a:spcPct val="115000"/>
              </a:lnSpc>
              <a:spcBef>
                <a:spcPts val="0"/>
              </a:spcBef>
              <a:spcAft>
                <a:spcPts val="0"/>
              </a:spcAft>
              <a:buClr>
                <a:schemeClr val="dk1"/>
              </a:buClr>
              <a:buSzPts val="1100"/>
              <a:buFont typeface="Arial"/>
              <a:buNone/>
            </a:pPr>
            <a:endParaRPr lang="en-GB"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lang="en-GB" sz="1200" dirty="0">
              <a:solidFill>
                <a:schemeClr val="dk1"/>
              </a:solidFill>
            </a:endParaRPr>
          </a:p>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6</a:t>
            </a:fld>
            <a:endParaRPr lang="is-IS"/>
          </a:p>
        </p:txBody>
      </p:sp>
    </p:spTree>
    <p:extLst>
      <p:ext uri="{BB962C8B-B14F-4D97-AF65-F5344CB8AC3E}">
        <p14:creationId xmlns:p14="http://schemas.microsoft.com/office/powerpoint/2010/main" val="80121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7</a:t>
            </a:fld>
            <a:endParaRPr lang="is-IS"/>
          </a:p>
        </p:txBody>
      </p:sp>
    </p:spTree>
    <p:extLst>
      <p:ext uri="{BB962C8B-B14F-4D97-AF65-F5344CB8AC3E}">
        <p14:creationId xmlns:p14="http://schemas.microsoft.com/office/powerpoint/2010/main" val="3990389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800" dirty="0">
                <a:solidFill>
                  <a:srgbClr val="000000"/>
                </a:solidFill>
                <a:effectLst/>
                <a:latin typeface="Century Schoolbook" panose="02040604050505020304" pitchFamily="18" charset="0"/>
                <a:ea typeface="Times New Roman" panose="02020603050405020304" pitchFamily="18" charset="0"/>
                <a:cs typeface="Calibri" panose="020F0502020204030204" pitchFamily="34" charset="0"/>
              </a:rPr>
              <a:t>We made 4 books, 2 for children 0-3 years old and 2 for children 3-6 years old. We will lend them to the children for as long as they like,  like with any other equipment at our Institute (like magnifiers and white canes and more. With our project we wanted to give blind children access to fun and interesting books that has been limited for them in Iceland. We feel that it is so important  to meet their needs as with varity of books as for children who use 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sz="1800" dirty="0">
              <a:solidFill>
                <a:srgbClr val="000000"/>
              </a:solidFill>
              <a:effectLst/>
              <a:latin typeface="Century Schoolbook" panose="02040604050505020304" pitchFamily="18"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3CF9D7D-73BC-4FF9-861B-525588F57568}" type="slidenum">
              <a:rPr lang="is-IS" smtClean="0"/>
              <a:t>8</a:t>
            </a:fld>
            <a:endParaRPr lang="is-IS"/>
          </a:p>
        </p:txBody>
      </p:sp>
    </p:spTree>
    <p:extLst>
      <p:ext uri="{BB962C8B-B14F-4D97-AF65-F5344CB8AC3E}">
        <p14:creationId xmlns:p14="http://schemas.microsoft.com/office/powerpoint/2010/main" val="3085276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93CF9D7D-73BC-4FF9-861B-525588F57568}" type="slidenum">
              <a:rPr lang="is-IS" smtClean="0"/>
              <a:t>9</a:t>
            </a:fld>
            <a:endParaRPr lang="is-IS"/>
          </a:p>
        </p:txBody>
      </p:sp>
    </p:spTree>
    <p:extLst>
      <p:ext uri="{BB962C8B-B14F-4D97-AF65-F5344CB8AC3E}">
        <p14:creationId xmlns:p14="http://schemas.microsoft.com/office/powerpoint/2010/main" val="4070635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2874-5C71-4439-9714-D47708EFCD5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33C50F8-8064-4924-B708-40EE0E909FE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BF9368-070E-4D9D-B1FF-AD609AE3F8B4}"/>
              </a:ext>
            </a:extLst>
          </p:cNvPr>
          <p:cNvSpPr>
            <a:spLocks noGrp="1"/>
          </p:cNvSpPr>
          <p:nvPr>
            <p:ph type="dt" sz="half" idx="10"/>
          </p:nvPr>
        </p:nvSpPr>
        <p:spPr/>
        <p:txBody>
          <a:bodyPr/>
          <a:lstStyle/>
          <a:p>
            <a:fld id="{C7E5BA7F-9D0C-8F4A-91D1-932F3EFE6372}" type="datetimeFigureOut">
              <a:rPr lang="en-US" smtClean="0"/>
              <a:pPr/>
              <a:t>10/19/2022</a:t>
            </a:fld>
            <a:endParaRPr lang="en-US"/>
          </a:p>
        </p:txBody>
      </p:sp>
      <p:sp>
        <p:nvSpPr>
          <p:cNvPr id="5" name="Footer Placeholder 4">
            <a:extLst>
              <a:ext uri="{FF2B5EF4-FFF2-40B4-BE49-F238E27FC236}">
                <a16:creationId xmlns:a16="http://schemas.microsoft.com/office/drawing/2014/main" id="{F43E8CF7-3A48-49D3-B4EE-078D3D951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4FEE1-AEB2-4D8F-9004-AD6D850B77D6}"/>
              </a:ext>
            </a:extLst>
          </p:cNvPr>
          <p:cNvSpPr>
            <a:spLocks noGrp="1"/>
          </p:cNvSpPr>
          <p:nvPr>
            <p:ph type="sldNum" sz="quarter" idx="12"/>
          </p:nvPr>
        </p:nvSpPr>
        <p:spPr/>
        <p:txBody>
          <a:bodyPr/>
          <a:lstStyle/>
          <a:p>
            <a:fld id="{E2ED0098-C6D2-0145-B2C1-6A7688175606}" type="slidenum">
              <a:rPr lang="en-US" smtClean="0"/>
              <a:pPr/>
              <a:t>‹#›</a:t>
            </a:fld>
            <a:endParaRPr lang="en-US"/>
          </a:p>
        </p:txBody>
      </p:sp>
      <p:sp>
        <p:nvSpPr>
          <p:cNvPr id="7" name="Rectangle 6">
            <a:extLst>
              <a:ext uri="{FF2B5EF4-FFF2-40B4-BE49-F238E27FC236}">
                <a16:creationId xmlns:a16="http://schemas.microsoft.com/office/drawing/2014/main" id="{B9B26A98-B8B4-4E63-A50E-611B96013520}"/>
              </a:ext>
            </a:extLst>
          </p:cNvPr>
          <p:cNvSpPr/>
          <p:nvPr userDrawn="1"/>
        </p:nvSpPr>
        <p:spPr>
          <a:xfrm>
            <a:off x="0" y="1524000"/>
            <a:ext cx="9144000" cy="3886200"/>
          </a:xfrm>
          <a:prstGeom prst="rect">
            <a:avLst/>
          </a:prstGeom>
          <a:solidFill>
            <a:srgbClr val="247CCD"/>
          </a:solidFill>
          <a:ln w="0" cap="flat" cmpd="sng" algn="ctr">
            <a:solidFill>
              <a:srgbClr val="0093D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93D3"/>
                </a:solidFill>
              </a:ln>
              <a:solidFill>
                <a:srgbClr val="0093D3"/>
              </a:solidFill>
            </a:endParaRPr>
          </a:p>
        </p:txBody>
      </p:sp>
      <p:pic>
        <p:nvPicPr>
          <p:cNvPr id="8" name="Picture 7" descr="SJO logo.jpg">
            <a:extLst>
              <a:ext uri="{FF2B5EF4-FFF2-40B4-BE49-F238E27FC236}">
                <a16:creationId xmlns:a16="http://schemas.microsoft.com/office/drawing/2014/main" id="{BB435078-5FB3-45DD-B212-6C99DA3FE8AB}"/>
              </a:ext>
            </a:extLst>
          </p:cNvPr>
          <p:cNvPicPr>
            <a:picLocks noChangeAspect="1"/>
          </p:cNvPicPr>
          <p:nvPr userDrawn="1"/>
        </p:nvPicPr>
        <p:blipFill>
          <a:blip r:embed="rId2"/>
          <a:stretch>
            <a:fillRect/>
          </a:stretch>
        </p:blipFill>
        <p:spPr>
          <a:xfrm>
            <a:off x="3657600" y="288349"/>
            <a:ext cx="1866322" cy="934551"/>
          </a:xfrm>
          <a:prstGeom prst="rect">
            <a:avLst/>
          </a:prstGeom>
        </p:spPr>
      </p:pic>
      <p:sp>
        <p:nvSpPr>
          <p:cNvPr id="9" name="Subtitle 2">
            <a:extLst>
              <a:ext uri="{FF2B5EF4-FFF2-40B4-BE49-F238E27FC236}">
                <a16:creationId xmlns:a16="http://schemas.microsoft.com/office/drawing/2014/main" id="{9D737C9C-59CA-4D6F-A8C2-1128B07958FD}"/>
              </a:ext>
            </a:extLst>
          </p:cNvPr>
          <p:cNvSpPr txBox="1">
            <a:spLocks/>
          </p:cNvSpPr>
          <p:nvPr userDrawn="1"/>
        </p:nvSpPr>
        <p:spPr>
          <a:xfrm>
            <a:off x="1371600" y="5562600"/>
            <a:ext cx="6400800" cy="838200"/>
          </a:xfrm>
          <a:prstGeom prst="rect">
            <a:avLst/>
          </a:prstGeom>
        </p:spPr>
        <p:txBody>
          <a:bodyPr vert="horz" lIns="91440" tIns="45720" rIns="91440" bIns="45720" rtlCol="0">
            <a:normAutofit fontScale="92500" lnSpcReduction="10000"/>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700" b="0" i="0" u="none" strike="noStrike" kern="1200" cap="none" spc="0" normalizeH="0" baseline="0" noProof="0" err="1">
                <a:ln>
                  <a:noFill/>
                </a:ln>
                <a:solidFill>
                  <a:schemeClr val="tx1"/>
                </a:solidFill>
                <a:effectLst/>
                <a:uLnTx/>
                <a:uFillTx/>
                <a:latin typeface="Tahoma"/>
                <a:ea typeface="+mn-ea"/>
                <a:cs typeface="Tahoma"/>
              </a:rPr>
              <a:t>Þjónustu</a:t>
            </a:r>
            <a:r>
              <a:rPr kumimoji="0" lang="en-US" sz="1700" b="0" i="0" u="none" strike="noStrike" kern="1200" cap="none" spc="0" normalizeH="0" baseline="0" noProof="0">
                <a:ln>
                  <a:noFill/>
                </a:ln>
                <a:solidFill>
                  <a:schemeClr val="tx1"/>
                </a:solidFill>
                <a:effectLst/>
                <a:uLnTx/>
                <a:uFillTx/>
                <a:latin typeface="Tahoma"/>
                <a:ea typeface="+mn-ea"/>
                <a:cs typeface="Tahoma"/>
              </a:rPr>
              <a:t>- </a:t>
            </a:r>
            <a:r>
              <a:rPr kumimoji="0" lang="en-US" sz="1700" b="0" i="0" u="none" strike="noStrike" kern="1200" cap="none" spc="0" normalizeH="0" baseline="0" noProof="0" err="1">
                <a:ln>
                  <a:noFill/>
                </a:ln>
                <a:solidFill>
                  <a:schemeClr val="tx1"/>
                </a:solidFill>
                <a:effectLst/>
                <a:uLnTx/>
                <a:uFillTx/>
                <a:latin typeface="Tahoma"/>
                <a:ea typeface="+mn-ea"/>
                <a:cs typeface="Tahoma"/>
              </a:rPr>
              <a:t>og</a:t>
            </a:r>
            <a:r>
              <a:rPr kumimoji="0" lang="en-US" sz="1700" b="0" i="0" u="none" strike="noStrike" kern="1200" cap="none" spc="0" normalizeH="0" baseline="0" noProof="0">
                <a:ln>
                  <a:noFill/>
                </a:ln>
                <a:solidFill>
                  <a:schemeClr val="tx1"/>
                </a:solidFill>
                <a:effectLst/>
                <a:uLnTx/>
                <a:uFillTx/>
                <a:latin typeface="Tahoma"/>
                <a:ea typeface="+mn-ea"/>
                <a:cs typeface="Tahoma"/>
              </a:rPr>
              <a:t> </a:t>
            </a:r>
            <a:r>
              <a:rPr kumimoji="0" lang="en-US" sz="1700" b="0" i="0" u="none" strike="noStrike" kern="1200" cap="none" spc="0" normalizeH="0" baseline="0" noProof="0" err="1">
                <a:ln>
                  <a:noFill/>
                </a:ln>
                <a:solidFill>
                  <a:schemeClr val="tx1"/>
                </a:solidFill>
                <a:effectLst/>
                <a:uLnTx/>
                <a:uFillTx/>
                <a:latin typeface="Tahoma"/>
                <a:ea typeface="+mn-ea"/>
                <a:cs typeface="Tahoma"/>
              </a:rPr>
              <a:t>þekkingarmiðstöð</a:t>
            </a:r>
            <a:endParaRPr kumimoji="0" lang="en-US" sz="1700" b="0" i="0" u="none" strike="noStrike" kern="1200" cap="none" spc="0" normalizeH="0" baseline="0" noProof="0">
              <a:ln>
                <a:noFill/>
              </a:ln>
              <a:solidFill>
                <a:schemeClr val="tx1"/>
              </a:solidFill>
              <a:effectLst/>
              <a:uLnTx/>
              <a:uFillTx/>
              <a:latin typeface="Tahoma"/>
              <a:ea typeface="+mn-ea"/>
              <a:cs typeface="Tahom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700" b="0" i="0" u="none" strike="noStrike" kern="1200" cap="none" spc="0" normalizeH="0" baseline="0" noProof="0" err="1">
                <a:ln>
                  <a:noFill/>
                </a:ln>
                <a:solidFill>
                  <a:schemeClr val="tx1"/>
                </a:solidFill>
                <a:effectLst/>
                <a:uLnTx/>
                <a:uFillTx/>
                <a:latin typeface="Tahoma"/>
                <a:ea typeface="+mn-ea"/>
                <a:cs typeface="Tahoma"/>
              </a:rPr>
              <a:t>fyrir</a:t>
            </a:r>
            <a:r>
              <a:rPr kumimoji="0" lang="en-US" sz="1700" b="0" i="0" u="none" strike="noStrike" kern="1200" cap="none" spc="0" normalizeH="0" baseline="0" noProof="0">
                <a:ln>
                  <a:noFill/>
                </a:ln>
                <a:solidFill>
                  <a:schemeClr val="tx1"/>
                </a:solidFill>
                <a:effectLst/>
                <a:uLnTx/>
                <a:uFillTx/>
                <a:latin typeface="Tahoma"/>
                <a:ea typeface="+mn-ea"/>
                <a:cs typeface="Tahoma"/>
              </a:rPr>
              <a:t> </a:t>
            </a:r>
            <a:r>
              <a:rPr kumimoji="0" lang="en-US" sz="1700" b="0" i="0" u="none" strike="noStrike" kern="1200" cap="none" spc="0" normalizeH="0" baseline="0" noProof="0" err="1">
                <a:ln>
                  <a:noFill/>
                </a:ln>
                <a:solidFill>
                  <a:schemeClr val="tx1"/>
                </a:solidFill>
                <a:effectLst/>
                <a:uLnTx/>
                <a:uFillTx/>
                <a:latin typeface="Tahoma"/>
                <a:ea typeface="+mn-ea"/>
                <a:cs typeface="Tahoma"/>
              </a:rPr>
              <a:t>blinda</a:t>
            </a:r>
            <a:r>
              <a:rPr kumimoji="0" lang="en-US" sz="1700" b="0" i="0" u="none" strike="noStrike" kern="1200" cap="none" spc="0" normalizeH="0" baseline="0" noProof="0">
                <a:ln>
                  <a:noFill/>
                </a:ln>
                <a:solidFill>
                  <a:schemeClr val="tx1"/>
                </a:solidFill>
                <a:effectLst/>
                <a:uLnTx/>
                <a:uFillTx/>
                <a:latin typeface="Tahoma"/>
                <a:ea typeface="+mn-ea"/>
                <a:cs typeface="Tahoma"/>
              </a:rPr>
              <a:t>, </a:t>
            </a:r>
            <a:r>
              <a:rPr kumimoji="0" lang="en-US" sz="1700" b="0" i="0" u="none" strike="noStrike" kern="1200" cap="none" spc="0" normalizeH="0" baseline="0" noProof="0" err="1">
                <a:ln>
                  <a:noFill/>
                </a:ln>
                <a:solidFill>
                  <a:schemeClr val="tx1"/>
                </a:solidFill>
                <a:effectLst/>
                <a:uLnTx/>
                <a:uFillTx/>
                <a:latin typeface="Tahoma"/>
                <a:ea typeface="+mn-ea"/>
                <a:cs typeface="Tahoma"/>
              </a:rPr>
              <a:t>sjónskerta</a:t>
            </a:r>
            <a:r>
              <a:rPr kumimoji="0" lang="en-US" sz="1700" b="0" i="0" u="none" strike="noStrike" kern="1200" cap="none" spc="0" normalizeH="0" baseline="0" noProof="0">
                <a:ln>
                  <a:noFill/>
                </a:ln>
                <a:solidFill>
                  <a:schemeClr val="tx1"/>
                </a:solidFill>
                <a:effectLst/>
                <a:uLnTx/>
                <a:uFillTx/>
                <a:latin typeface="Tahoma"/>
                <a:ea typeface="+mn-ea"/>
                <a:cs typeface="Tahoma"/>
              </a:rPr>
              <a:t> </a:t>
            </a:r>
            <a:r>
              <a:rPr kumimoji="0" lang="en-US" sz="1700" b="0" i="0" u="none" strike="noStrike" kern="1200" cap="none" spc="0" normalizeH="0" baseline="0" noProof="0" err="1">
                <a:ln>
                  <a:noFill/>
                </a:ln>
                <a:solidFill>
                  <a:schemeClr val="tx1"/>
                </a:solidFill>
                <a:effectLst/>
                <a:uLnTx/>
                <a:uFillTx/>
                <a:latin typeface="Tahoma"/>
                <a:ea typeface="+mn-ea"/>
                <a:cs typeface="Tahoma"/>
              </a:rPr>
              <a:t>og</a:t>
            </a:r>
            <a:r>
              <a:rPr kumimoji="0" lang="en-US" sz="1700" b="0" i="0" u="none" strike="noStrike" kern="1200" cap="none" spc="0" normalizeH="0" baseline="0" noProof="0">
                <a:ln>
                  <a:noFill/>
                </a:ln>
                <a:solidFill>
                  <a:schemeClr val="tx1"/>
                </a:solidFill>
                <a:effectLst/>
                <a:uLnTx/>
                <a:uFillTx/>
                <a:latin typeface="Tahoma"/>
                <a:ea typeface="+mn-ea"/>
                <a:cs typeface="Tahoma"/>
              </a:rPr>
              <a:t> </a:t>
            </a:r>
            <a:r>
              <a:rPr kumimoji="0" lang="en-US" sz="1700" b="0" i="0" u="none" strike="noStrike" kern="1200" cap="none" spc="0" normalizeH="0" baseline="0" noProof="0" err="1">
                <a:ln>
                  <a:noFill/>
                </a:ln>
                <a:solidFill>
                  <a:schemeClr val="tx1"/>
                </a:solidFill>
                <a:effectLst/>
                <a:uLnTx/>
                <a:uFillTx/>
                <a:latin typeface="Tahoma"/>
                <a:ea typeface="+mn-ea"/>
                <a:cs typeface="Tahoma"/>
              </a:rPr>
              <a:t>einstaklinga</a:t>
            </a:r>
            <a:r>
              <a:rPr kumimoji="0" lang="en-US" sz="1700" b="0" i="0" u="none" strike="noStrike" kern="1200" cap="none" spc="0" normalizeH="0" baseline="0" noProof="0">
                <a:ln>
                  <a:noFill/>
                </a:ln>
                <a:solidFill>
                  <a:schemeClr val="tx1"/>
                </a:solidFill>
                <a:effectLst/>
                <a:uLnTx/>
                <a:uFillTx/>
                <a:latin typeface="Tahoma"/>
                <a:ea typeface="+mn-ea"/>
                <a:cs typeface="Tahoma"/>
              </a:rPr>
              <a:t> </a:t>
            </a:r>
            <a:r>
              <a:rPr kumimoji="0" lang="en-US" sz="1700" b="0" i="0" u="none" strike="noStrike" kern="1200" cap="none" spc="0" normalizeH="0" baseline="0" noProof="0" err="1">
                <a:ln>
                  <a:noFill/>
                </a:ln>
                <a:solidFill>
                  <a:schemeClr val="tx1"/>
                </a:solidFill>
                <a:effectLst/>
                <a:uLnTx/>
                <a:uFillTx/>
                <a:latin typeface="Tahoma"/>
                <a:ea typeface="+mn-ea"/>
                <a:cs typeface="Tahoma"/>
              </a:rPr>
              <a:t>með</a:t>
            </a:r>
            <a:r>
              <a:rPr kumimoji="0" lang="en-US" sz="1700" b="0" i="0" u="none" strike="noStrike" kern="1200" cap="none" spc="0" normalizeH="0" baseline="0" noProof="0">
                <a:ln>
                  <a:noFill/>
                </a:ln>
                <a:solidFill>
                  <a:schemeClr val="tx1"/>
                </a:solidFill>
                <a:effectLst/>
                <a:uLnTx/>
                <a:uFillTx/>
                <a:latin typeface="Tahoma"/>
                <a:ea typeface="+mn-ea"/>
                <a:cs typeface="Tahoma"/>
              </a:rPr>
              <a:t> </a:t>
            </a:r>
            <a:r>
              <a:rPr kumimoji="0" lang="en-US" sz="1700" b="0" i="0" u="none" strike="noStrike" kern="1200" cap="none" spc="0" normalizeH="0" baseline="0" noProof="0" err="1">
                <a:ln>
                  <a:noFill/>
                </a:ln>
                <a:solidFill>
                  <a:schemeClr val="tx1"/>
                </a:solidFill>
                <a:effectLst/>
                <a:uLnTx/>
                <a:uFillTx/>
                <a:latin typeface="Tahoma"/>
                <a:ea typeface="+mn-ea"/>
                <a:cs typeface="Tahoma"/>
              </a:rPr>
              <a:t>samþætta</a:t>
            </a:r>
            <a:r>
              <a:rPr kumimoji="0" lang="en-US" sz="1700" b="0" i="0" u="none" strike="noStrike" kern="1200" cap="none" spc="0" normalizeH="0" baseline="0" noProof="0">
                <a:ln>
                  <a:noFill/>
                </a:ln>
                <a:solidFill>
                  <a:schemeClr val="tx1"/>
                </a:solidFill>
                <a:effectLst/>
                <a:uLnTx/>
                <a:uFillTx/>
                <a:latin typeface="Tahoma"/>
                <a:ea typeface="+mn-ea"/>
                <a:cs typeface="Tahoma"/>
              </a:rPr>
              <a:t> </a:t>
            </a:r>
            <a:r>
              <a:rPr kumimoji="0" lang="en-US" sz="1700" b="0" i="0" u="none" strike="noStrike" kern="1200" cap="none" spc="0" normalizeH="0" baseline="0" noProof="0" err="1">
                <a:ln>
                  <a:noFill/>
                </a:ln>
                <a:solidFill>
                  <a:schemeClr val="tx1"/>
                </a:solidFill>
                <a:effectLst/>
                <a:uLnTx/>
                <a:uFillTx/>
                <a:latin typeface="Tahoma"/>
                <a:ea typeface="+mn-ea"/>
                <a:cs typeface="Tahoma"/>
              </a:rPr>
              <a:t>sjón</a:t>
            </a:r>
            <a:r>
              <a:rPr kumimoji="0" lang="en-US" sz="1700" b="0" i="0" u="none" strike="noStrike" kern="1200" cap="none" spc="0" normalizeH="0" baseline="0" noProof="0">
                <a:ln>
                  <a:noFill/>
                </a:ln>
                <a:solidFill>
                  <a:schemeClr val="tx1"/>
                </a:solidFill>
                <a:effectLst/>
                <a:uLnTx/>
                <a:uFillTx/>
                <a:latin typeface="Tahoma"/>
                <a:ea typeface="+mn-ea"/>
                <a:cs typeface="Tahoma"/>
              </a:rPr>
              <a:t>- </a:t>
            </a:r>
            <a:r>
              <a:rPr kumimoji="0" lang="en-US" sz="1700" b="0" i="0" u="none" strike="noStrike" kern="1200" cap="none" spc="0" normalizeH="0" baseline="0" noProof="0" err="1">
                <a:ln>
                  <a:noFill/>
                </a:ln>
                <a:solidFill>
                  <a:schemeClr val="tx1"/>
                </a:solidFill>
                <a:effectLst/>
                <a:uLnTx/>
                <a:uFillTx/>
                <a:latin typeface="Tahoma"/>
                <a:ea typeface="+mn-ea"/>
                <a:cs typeface="Tahoma"/>
              </a:rPr>
              <a:t>og</a:t>
            </a:r>
            <a:r>
              <a:rPr kumimoji="0" lang="en-US" sz="1700" b="0" i="0" u="none" strike="noStrike" kern="1200" cap="none" spc="0" normalizeH="0" baseline="0" noProof="0">
                <a:ln>
                  <a:noFill/>
                </a:ln>
                <a:solidFill>
                  <a:schemeClr val="tx1"/>
                </a:solidFill>
                <a:effectLst/>
                <a:uLnTx/>
                <a:uFillTx/>
                <a:latin typeface="Tahoma"/>
                <a:ea typeface="+mn-ea"/>
                <a:cs typeface="Tahoma"/>
              </a:rPr>
              <a:t> </a:t>
            </a:r>
            <a:r>
              <a:rPr kumimoji="0" lang="en-US" sz="1700" b="0" i="0" u="none" strike="noStrike" kern="1200" cap="none" spc="0" normalizeH="0" baseline="0" noProof="0" err="1">
                <a:ln>
                  <a:noFill/>
                </a:ln>
                <a:solidFill>
                  <a:schemeClr val="tx1"/>
                </a:solidFill>
                <a:effectLst/>
                <a:uLnTx/>
                <a:uFillTx/>
                <a:latin typeface="Tahoma"/>
                <a:ea typeface="+mn-ea"/>
                <a:cs typeface="Tahoma"/>
              </a:rPr>
              <a:t>heyrnarskerðingu</a:t>
            </a:r>
            <a:endParaRPr kumimoji="0" lang="en-US" sz="1700" b="0" i="0" u="none" strike="noStrike" kern="1200" cap="none" spc="0" normalizeH="0" baseline="0" noProof="0">
              <a:ln>
                <a:noFill/>
              </a:ln>
              <a:solidFill>
                <a:schemeClr val="tx1"/>
              </a:solidFill>
              <a:effectLst/>
              <a:uLnTx/>
              <a:uFillTx/>
              <a:latin typeface="Tahoma"/>
              <a:ea typeface="+mn-ea"/>
              <a:cs typeface="Tahoma"/>
            </a:endParaRPr>
          </a:p>
        </p:txBody>
      </p:sp>
    </p:spTree>
    <p:extLst>
      <p:ext uri="{BB962C8B-B14F-4D97-AF65-F5344CB8AC3E}">
        <p14:creationId xmlns:p14="http://schemas.microsoft.com/office/powerpoint/2010/main" val="3794279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38E1E-82A5-4898-BF0A-414A6D9D33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9E436F-F6D9-4E3B-A8FC-85EFCB86C5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C58EC-DE8A-4690-9B10-6E9815470CF8}"/>
              </a:ext>
            </a:extLst>
          </p:cNvPr>
          <p:cNvSpPr>
            <a:spLocks noGrp="1"/>
          </p:cNvSpPr>
          <p:nvPr>
            <p:ph type="dt" sz="half" idx="10"/>
          </p:nvPr>
        </p:nvSpPr>
        <p:spPr/>
        <p:txBody>
          <a:bodyPr/>
          <a:lstStyle/>
          <a:p>
            <a:fld id="{C7E5BA7F-9D0C-8F4A-91D1-932F3EFE6372}" type="datetimeFigureOut">
              <a:rPr lang="en-US" smtClean="0"/>
              <a:pPr/>
              <a:t>10/19/2022</a:t>
            </a:fld>
            <a:endParaRPr lang="en-US"/>
          </a:p>
        </p:txBody>
      </p:sp>
      <p:sp>
        <p:nvSpPr>
          <p:cNvPr id="5" name="Footer Placeholder 4">
            <a:extLst>
              <a:ext uri="{FF2B5EF4-FFF2-40B4-BE49-F238E27FC236}">
                <a16:creationId xmlns:a16="http://schemas.microsoft.com/office/drawing/2014/main" id="{FF277773-C3A3-4652-B35C-977E252CF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02C9E-D105-4580-9E5B-6A6CC88F6355}"/>
              </a:ext>
            </a:extLst>
          </p:cNvPr>
          <p:cNvSpPr>
            <a:spLocks noGrp="1"/>
          </p:cNvSpPr>
          <p:nvPr>
            <p:ph type="sldNum" sz="quarter" idx="12"/>
          </p:nvPr>
        </p:nvSpPr>
        <p:spPr/>
        <p:txBody>
          <a:bodyPr/>
          <a:lstStyle/>
          <a:p>
            <a:fld id="{E2ED0098-C6D2-0145-B2C1-6A7688175606}" type="slidenum">
              <a:rPr lang="en-US" smtClean="0"/>
              <a:pPr/>
              <a:t>‹#›</a:t>
            </a:fld>
            <a:endParaRPr lang="en-US"/>
          </a:p>
        </p:txBody>
      </p:sp>
      <p:sp>
        <p:nvSpPr>
          <p:cNvPr id="7" name="Rectangle 6">
            <a:extLst>
              <a:ext uri="{FF2B5EF4-FFF2-40B4-BE49-F238E27FC236}">
                <a16:creationId xmlns:a16="http://schemas.microsoft.com/office/drawing/2014/main" id="{D9AAAE9A-2BF8-4A54-8890-283693424E5B}"/>
              </a:ext>
            </a:extLst>
          </p:cNvPr>
          <p:cNvSpPr/>
          <p:nvPr userDrawn="1"/>
        </p:nvSpPr>
        <p:spPr>
          <a:xfrm>
            <a:off x="0" y="6356350"/>
            <a:ext cx="9144000" cy="501650"/>
          </a:xfrm>
          <a:prstGeom prst="rect">
            <a:avLst/>
          </a:prstGeom>
          <a:solidFill>
            <a:srgbClr val="247C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JO logo-litid.jpg">
            <a:extLst>
              <a:ext uri="{FF2B5EF4-FFF2-40B4-BE49-F238E27FC236}">
                <a16:creationId xmlns:a16="http://schemas.microsoft.com/office/drawing/2014/main" id="{BC86382C-A579-46D8-96FF-499E7386805B}"/>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8028336" y="192364"/>
            <a:ext cx="658463" cy="329232"/>
          </a:xfrm>
          <a:prstGeom prst="rect">
            <a:avLst/>
          </a:prstGeom>
        </p:spPr>
      </p:pic>
      <p:cxnSp>
        <p:nvCxnSpPr>
          <p:cNvPr id="9" name="Straight Connector 8">
            <a:extLst>
              <a:ext uri="{FF2B5EF4-FFF2-40B4-BE49-F238E27FC236}">
                <a16:creationId xmlns:a16="http://schemas.microsoft.com/office/drawing/2014/main" id="{9370ED2C-5D36-417B-8767-5CC83FF7402F}"/>
              </a:ext>
            </a:extLst>
          </p:cNvPr>
          <p:cNvCxnSpPr/>
          <p:nvPr userDrawn="1"/>
        </p:nvCxnSpPr>
        <p:spPr>
          <a:xfrm>
            <a:off x="304800" y="609600"/>
            <a:ext cx="8534400" cy="1588"/>
          </a:xfrm>
          <a:prstGeom prst="line">
            <a:avLst/>
          </a:prstGeom>
          <a:ln w="12700" cap="flat" cmpd="sng" algn="ctr">
            <a:solidFill>
              <a:schemeClr val="tx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EF5DAE6-589E-4E5B-8B8A-DFE744617C33}"/>
              </a:ext>
            </a:extLst>
          </p:cNvPr>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4819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55ED33-2284-4721-AF1D-D52D8996189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F6F9F4-DE08-4838-AF57-33C17180261E}"/>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92EDA-CADA-47F1-B2F1-13B3B59C972D}"/>
              </a:ext>
            </a:extLst>
          </p:cNvPr>
          <p:cNvSpPr>
            <a:spLocks noGrp="1"/>
          </p:cNvSpPr>
          <p:nvPr>
            <p:ph type="dt" sz="half" idx="10"/>
          </p:nvPr>
        </p:nvSpPr>
        <p:spPr/>
        <p:txBody>
          <a:bodyPr/>
          <a:lstStyle/>
          <a:p>
            <a:fld id="{C7E5BA7F-9D0C-8F4A-91D1-932F3EFE6372}" type="datetimeFigureOut">
              <a:rPr lang="en-US" smtClean="0"/>
              <a:pPr/>
              <a:t>10/19/2022</a:t>
            </a:fld>
            <a:endParaRPr lang="en-US"/>
          </a:p>
        </p:txBody>
      </p:sp>
      <p:sp>
        <p:nvSpPr>
          <p:cNvPr id="5" name="Footer Placeholder 4">
            <a:extLst>
              <a:ext uri="{FF2B5EF4-FFF2-40B4-BE49-F238E27FC236}">
                <a16:creationId xmlns:a16="http://schemas.microsoft.com/office/drawing/2014/main" id="{A5ECFC08-D823-4DA7-A085-5C590DCA4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47F40-71C2-43E3-A0DC-6A3473AB8DA7}"/>
              </a:ext>
            </a:extLst>
          </p:cNvPr>
          <p:cNvSpPr>
            <a:spLocks noGrp="1"/>
          </p:cNvSpPr>
          <p:nvPr>
            <p:ph type="sldNum" sz="quarter" idx="12"/>
          </p:nvPr>
        </p:nvSpPr>
        <p:spPr/>
        <p:txBody>
          <a:bodyPr/>
          <a:lstStyle/>
          <a:p>
            <a:fld id="{E2ED0098-C6D2-0145-B2C1-6A7688175606}" type="slidenum">
              <a:rPr lang="en-US" smtClean="0"/>
              <a:pPr/>
              <a:t>‹#›</a:t>
            </a:fld>
            <a:endParaRPr lang="en-US"/>
          </a:p>
        </p:txBody>
      </p:sp>
      <p:sp>
        <p:nvSpPr>
          <p:cNvPr id="7" name="Rectangle 6">
            <a:extLst>
              <a:ext uri="{FF2B5EF4-FFF2-40B4-BE49-F238E27FC236}">
                <a16:creationId xmlns:a16="http://schemas.microsoft.com/office/drawing/2014/main" id="{FF35D022-3144-42F9-BF84-54370D193804}"/>
              </a:ext>
            </a:extLst>
          </p:cNvPr>
          <p:cNvSpPr/>
          <p:nvPr userDrawn="1"/>
        </p:nvSpPr>
        <p:spPr>
          <a:xfrm>
            <a:off x="0" y="6356350"/>
            <a:ext cx="9144000" cy="501650"/>
          </a:xfrm>
          <a:prstGeom prst="rect">
            <a:avLst/>
          </a:prstGeom>
          <a:solidFill>
            <a:srgbClr val="247C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1DEDB30-2AAE-429D-BB03-BC59A691C2B8}"/>
              </a:ext>
            </a:extLst>
          </p:cNvPr>
          <p:cNvCxnSpPr/>
          <p:nvPr userDrawn="1"/>
        </p:nvCxnSpPr>
        <p:spPr>
          <a:xfrm>
            <a:off x="304800" y="609600"/>
            <a:ext cx="8534400" cy="1588"/>
          </a:xfrm>
          <a:prstGeom prst="line">
            <a:avLst/>
          </a:prstGeom>
          <a:ln w="12700" cap="flat" cmpd="sng" algn="ctr">
            <a:solidFill>
              <a:schemeClr val="tx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2BC558F-5FF5-4431-A4A2-7D04B15FE77A}"/>
              </a:ext>
            </a:extLst>
          </p:cNvPr>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SJO logo-litid.jpg">
            <a:extLst>
              <a:ext uri="{FF2B5EF4-FFF2-40B4-BE49-F238E27FC236}">
                <a16:creationId xmlns:a16="http://schemas.microsoft.com/office/drawing/2014/main" id="{A4E93E5B-45D0-4008-8146-29C6B830E362}"/>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8028336" y="192364"/>
            <a:ext cx="658463" cy="329232"/>
          </a:xfrm>
          <a:prstGeom prst="rect">
            <a:avLst/>
          </a:prstGeom>
        </p:spPr>
      </p:pic>
    </p:spTree>
    <p:extLst>
      <p:ext uri="{BB962C8B-B14F-4D97-AF65-F5344CB8AC3E}">
        <p14:creationId xmlns:p14="http://schemas.microsoft.com/office/powerpoint/2010/main" val="3618148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2" name="Rectangle 11"/>
          <p:cNvSpPr/>
          <p:nvPr userDrawn="1"/>
        </p:nvSpPr>
        <p:spPr>
          <a:xfrm>
            <a:off x="0" y="685800"/>
            <a:ext cx="9144000" cy="6172200"/>
          </a:xfrm>
          <a:prstGeom prst="rect">
            <a:avLst/>
          </a:prstGeom>
          <a:solidFill>
            <a:srgbClr val="247C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7E5BA7F-9D0C-8F4A-91D1-932F3EFE6372}" type="datetimeFigureOut">
              <a:rPr lang="en-US"/>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D0098-C6D2-0145-B2C1-6A7688175606}" type="slidenum">
              <a:rPr/>
              <a:pPr/>
              <a:t>‹#›</a:t>
            </a:fld>
            <a:endParaRPr lang="en-US"/>
          </a:p>
        </p:txBody>
      </p:sp>
      <p:sp>
        <p:nvSpPr>
          <p:cNvPr id="8" name="Title 1"/>
          <p:cNvSpPr>
            <a:spLocks noGrp="1"/>
          </p:cNvSpPr>
          <p:nvPr>
            <p:ph type="title"/>
          </p:nvPr>
        </p:nvSpPr>
        <p:spPr>
          <a:xfrm>
            <a:off x="457200" y="609600"/>
            <a:ext cx="8229600" cy="990600"/>
          </a:xfrm>
        </p:spPr>
        <p:txBody>
          <a:bodyPr>
            <a:normAutofit/>
          </a:bodyPr>
          <a:lstStyle>
            <a:lvl1pPr>
              <a:defRPr sz="3800">
                <a:solidFill>
                  <a:schemeClr val="bg1"/>
                </a:solidFill>
              </a:defRPr>
            </a:lvl1pPr>
          </a:lstStyle>
          <a:p>
            <a:r>
              <a:rPr lang="is-IS"/>
              <a:t>Click to edit Master title style</a:t>
            </a:r>
            <a:endParaRPr lang="en-US"/>
          </a:p>
        </p:txBody>
      </p:sp>
      <p:sp>
        <p:nvSpPr>
          <p:cNvPr id="9" name="Content Placeholder 2"/>
          <p:cNvSpPr>
            <a:spLocks noGrp="1"/>
          </p:cNvSpPr>
          <p:nvPr>
            <p:ph idx="1"/>
          </p:nvPr>
        </p:nvSpPr>
        <p:spPr>
          <a:xfrm>
            <a:off x="457200" y="1828800"/>
            <a:ext cx="8229600" cy="4297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10"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C7E5BA7F-9D0C-8F4A-91D1-932F3EFE6372}"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10/19/2022</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E2ED0098-C6D2-0145-B2C1-6A7688175606}"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cxnSp>
        <p:nvCxnSpPr>
          <p:cNvPr id="15" name="Straight Connector 14"/>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4" name="Picture 13" descr="SJO logo-litid.jpg"/>
          <p:cNvPicPr>
            <a:picLocks noChangeAspect="1"/>
          </p:cNvPicPr>
          <p:nvPr userDrawn="1"/>
        </p:nvPicPr>
        <p:blipFill>
          <a:blip r:embed="rId2">
            <a:clrChange>
              <a:clrFrom>
                <a:srgbClr val="FFFFFF"/>
              </a:clrFrom>
              <a:clrTo>
                <a:srgbClr val="FFFFFF">
                  <a:alpha val="0"/>
                </a:srgbClr>
              </a:clrTo>
            </a:clrChange>
          </a:blip>
          <a:stretch>
            <a:fillRect/>
          </a:stretch>
        </p:blipFill>
        <p:spPr>
          <a:xfrm>
            <a:off x="7852328" y="192364"/>
            <a:ext cx="834471" cy="41723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Rectangle 13"/>
          <p:cNvSpPr/>
          <p:nvPr userDrawn="1"/>
        </p:nvSpPr>
        <p:spPr>
          <a:xfrm>
            <a:off x="0" y="685800"/>
            <a:ext cx="9144000" cy="6172200"/>
          </a:xfrm>
          <a:prstGeom prst="rect">
            <a:avLst/>
          </a:prstGeom>
          <a:solidFill>
            <a:srgbClr val="F0A6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JO logo-litid.jpg"/>
          <p:cNvPicPr>
            <a:picLocks noChangeAspect="1"/>
          </p:cNvPicPr>
          <p:nvPr userDrawn="1"/>
        </p:nvPicPr>
        <p:blipFill>
          <a:blip r:embed="rId2">
            <a:clrChange>
              <a:clrFrom>
                <a:srgbClr val="FFFFFF"/>
              </a:clrFrom>
              <a:clrTo>
                <a:srgbClr val="FFFFFF">
                  <a:alpha val="0"/>
                </a:srgbClr>
              </a:clrTo>
            </a:clrChange>
          </a:blip>
          <a:stretch>
            <a:fillRect/>
          </a:stretch>
        </p:blipFill>
        <p:spPr>
          <a:xfrm>
            <a:off x="7852328" y="192364"/>
            <a:ext cx="834471" cy="417236"/>
          </a:xfrm>
          <a:prstGeom prst="rect">
            <a:avLst/>
          </a:prstGeom>
        </p:spPr>
      </p:pic>
      <p:sp>
        <p:nvSpPr>
          <p:cNvPr id="4" name="Date Placeholder 3"/>
          <p:cNvSpPr>
            <a:spLocks noGrp="1"/>
          </p:cNvSpPr>
          <p:nvPr>
            <p:ph type="dt" sz="half" idx="10"/>
          </p:nvPr>
        </p:nvSpPr>
        <p:spPr/>
        <p:txBody>
          <a:bodyPr/>
          <a:lstStyle/>
          <a:p>
            <a:fld id="{C7E5BA7F-9D0C-8F4A-91D1-932F3EFE6372}" type="datetimeFigureOut">
              <a:rPr lang="en-US"/>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D0098-C6D2-0145-B2C1-6A7688175606}" type="slidenum">
              <a:rPr/>
              <a:pPr/>
              <a:t>‹#›</a:t>
            </a:fld>
            <a:endParaRPr lang="en-US"/>
          </a:p>
        </p:txBody>
      </p:sp>
      <p:sp>
        <p:nvSpPr>
          <p:cNvPr id="8" name="Title 1"/>
          <p:cNvSpPr>
            <a:spLocks noGrp="1"/>
          </p:cNvSpPr>
          <p:nvPr>
            <p:ph type="title"/>
          </p:nvPr>
        </p:nvSpPr>
        <p:spPr>
          <a:xfrm>
            <a:off x="457200" y="609600"/>
            <a:ext cx="8229600" cy="990600"/>
          </a:xfrm>
        </p:spPr>
        <p:txBody>
          <a:bodyPr>
            <a:normAutofit/>
          </a:bodyPr>
          <a:lstStyle>
            <a:lvl1pPr>
              <a:defRPr sz="3800">
                <a:solidFill>
                  <a:schemeClr val="bg1"/>
                </a:solidFill>
              </a:defRPr>
            </a:lvl1pPr>
          </a:lstStyle>
          <a:p>
            <a:r>
              <a:rPr lang="is-IS"/>
              <a:t>Click to edit Master title style</a:t>
            </a:r>
            <a:endParaRPr lang="en-US"/>
          </a:p>
        </p:txBody>
      </p:sp>
      <p:sp>
        <p:nvSpPr>
          <p:cNvPr id="9" name="Content Placeholder 2"/>
          <p:cNvSpPr>
            <a:spLocks noGrp="1"/>
          </p:cNvSpPr>
          <p:nvPr>
            <p:ph idx="1"/>
          </p:nvPr>
        </p:nvSpPr>
        <p:spPr>
          <a:xfrm>
            <a:off x="457200" y="1828800"/>
            <a:ext cx="8229600" cy="4297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10"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C7E5BA7F-9D0C-8F4A-91D1-932F3EFE6372}"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10/19/2022</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E2ED0098-C6D2-0145-B2C1-6A7688175606}"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cxnSp>
        <p:nvCxnSpPr>
          <p:cNvPr id="15" name="Straight Connector 14"/>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5" name="Date Placeholder 4"/>
          <p:cNvSpPr>
            <a:spLocks noGrp="1"/>
          </p:cNvSpPr>
          <p:nvPr>
            <p:ph type="dt" sz="half" idx="10"/>
          </p:nvPr>
        </p:nvSpPr>
        <p:spPr/>
        <p:txBody>
          <a:bodyPr/>
          <a:lstStyle/>
          <a:p>
            <a:fld id="{C7E5BA7F-9D0C-8F4A-91D1-932F3EFE6372}" type="datetimeFigureOut">
              <a:rPr lang="en-US"/>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ED0098-C6D2-0145-B2C1-6A7688175606}" type="slidenum">
              <a:rPr/>
              <a:pPr/>
              <a:t>‹#›</a:t>
            </a:fld>
            <a:endParaRPr lang="en-US"/>
          </a:p>
        </p:txBody>
      </p:sp>
      <p:sp>
        <p:nvSpPr>
          <p:cNvPr id="15" name="Rectangle 14"/>
          <p:cNvSpPr/>
          <p:nvPr userDrawn="1"/>
        </p:nvSpPr>
        <p:spPr>
          <a:xfrm>
            <a:off x="0" y="6356350"/>
            <a:ext cx="9144000" cy="501650"/>
          </a:xfrm>
          <a:prstGeom prst="rect">
            <a:avLst/>
          </a:prstGeom>
          <a:solidFill>
            <a:srgbClr val="247C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457200" y="609600"/>
            <a:ext cx="7010400" cy="990600"/>
          </a:xfrm>
          <a:ln w="38100" cap="flat" cmpd="sng" algn="ctr">
            <a:solidFill>
              <a:srgbClr val="247CCD"/>
            </a:solidFill>
            <a:prstDash val="solid"/>
            <a:round/>
            <a:headEnd type="none" w="med" len="med"/>
            <a:tailEnd type="none" w="med" len="med"/>
          </a:ln>
        </p:spPr>
        <p:txBody>
          <a:bodyPr>
            <a:normAutofit/>
          </a:bodyPr>
          <a:lstStyle>
            <a:lvl1pPr>
              <a:defRPr sz="3800">
                <a:solidFill>
                  <a:srgbClr val="247CCD"/>
                </a:solidFill>
              </a:defRPr>
            </a:lvl1pPr>
          </a:lstStyle>
          <a:p>
            <a:r>
              <a:rPr lang="is-IS"/>
              <a:t>Click to edit Master title style</a:t>
            </a:r>
            <a:endParaRPr lang="en-US"/>
          </a:p>
        </p:txBody>
      </p:sp>
      <p:pic>
        <p:nvPicPr>
          <p:cNvPr id="13" name="Picture 12" descr="SJO logo-litid.jpg"/>
          <p:cNvPicPr>
            <a:picLocks noChangeAspect="1"/>
          </p:cNvPicPr>
          <p:nvPr userDrawn="1"/>
        </p:nvPicPr>
        <p:blipFill>
          <a:blip r:embed="rId2">
            <a:clrChange>
              <a:clrFrom>
                <a:srgbClr val="FFFFFF"/>
              </a:clrFrom>
              <a:clrTo>
                <a:srgbClr val="FFFFFF">
                  <a:alpha val="0"/>
                </a:srgbClr>
              </a:clrTo>
            </a:clrChange>
          </a:blip>
          <a:stretch>
            <a:fillRect/>
          </a:stretch>
        </p:blipFill>
        <p:spPr>
          <a:xfrm>
            <a:off x="7732417" y="863327"/>
            <a:ext cx="963263" cy="48163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1054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Click to edit Master text styles</a:t>
            </a:r>
          </a:p>
        </p:txBody>
      </p:sp>
      <p:sp>
        <p:nvSpPr>
          <p:cNvPr id="4" name="Content Placeholder 3"/>
          <p:cNvSpPr>
            <a:spLocks noGrp="1"/>
          </p:cNvSpPr>
          <p:nvPr>
            <p:ph sz="half" idx="2"/>
          </p:nvPr>
        </p:nvSpPr>
        <p:spPr>
          <a:xfrm>
            <a:off x="457200" y="245030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5" name="Text Placeholder 4"/>
          <p:cNvSpPr>
            <a:spLocks noGrp="1"/>
          </p:cNvSpPr>
          <p:nvPr>
            <p:ph type="body" sz="quarter" idx="3"/>
          </p:nvPr>
        </p:nvSpPr>
        <p:spPr>
          <a:xfrm>
            <a:off x="4645025" y="181054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Click to edit Master text styles</a:t>
            </a:r>
          </a:p>
        </p:txBody>
      </p:sp>
      <p:sp>
        <p:nvSpPr>
          <p:cNvPr id="6" name="Content Placeholder 5"/>
          <p:cNvSpPr>
            <a:spLocks noGrp="1"/>
          </p:cNvSpPr>
          <p:nvPr>
            <p:ph sz="quarter" idx="4"/>
          </p:nvPr>
        </p:nvSpPr>
        <p:spPr>
          <a:xfrm>
            <a:off x="4645025" y="245030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7" name="Date Placeholder 6"/>
          <p:cNvSpPr>
            <a:spLocks noGrp="1"/>
          </p:cNvSpPr>
          <p:nvPr>
            <p:ph type="dt" sz="half" idx="10"/>
          </p:nvPr>
        </p:nvSpPr>
        <p:spPr/>
        <p:txBody>
          <a:bodyPr/>
          <a:lstStyle/>
          <a:p>
            <a:fld id="{C7E5BA7F-9D0C-8F4A-91D1-932F3EFE6372}" type="datetimeFigureOut">
              <a:rPr lang="en-US"/>
              <a:pPr/>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ED0098-C6D2-0145-B2C1-6A7688175606}" type="slidenum">
              <a:rPr/>
              <a:pPr/>
              <a:t>‹#›</a:t>
            </a:fld>
            <a:endParaRPr lang="en-US"/>
          </a:p>
        </p:txBody>
      </p:sp>
      <p:sp>
        <p:nvSpPr>
          <p:cNvPr id="11" name="Rectangle 10"/>
          <p:cNvSpPr/>
          <p:nvPr userDrawn="1"/>
        </p:nvSpPr>
        <p:spPr>
          <a:xfrm>
            <a:off x="0" y="6356350"/>
            <a:ext cx="9144000" cy="501650"/>
          </a:xfrm>
          <a:prstGeom prst="rect">
            <a:avLst/>
          </a:prstGeom>
          <a:solidFill>
            <a:srgbClr val="247C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457200" y="609600"/>
            <a:ext cx="7010400" cy="990600"/>
          </a:xfrm>
          <a:ln w="38100" cap="flat" cmpd="sng" algn="ctr">
            <a:solidFill>
              <a:srgbClr val="247CCD"/>
            </a:solidFill>
            <a:prstDash val="solid"/>
            <a:round/>
            <a:headEnd type="none" w="med" len="med"/>
            <a:tailEnd type="none" w="med" len="med"/>
          </a:ln>
        </p:spPr>
        <p:txBody>
          <a:bodyPr>
            <a:normAutofit/>
          </a:bodyPr>
          <a:lstStyle>
            <a:lvl1pPr>
              <a:defRPr sz="3800">
                <a:solidFill>
                  <a:srgbClr val="247CCD"/>
                </a:solidFill>
              </a:defRPr>
            </a:lvl1pPr>
          </a:lstStyle>
          <a:p>
            <a:r>
              <a:rPr lang="is-IS"/>
              <a:t>Click to edit Master title style</a:t>
            </a:r>
            <a:endParaRPr lang="en-US"/>
          </a:p>
        </p:txBody>
      </p:sp>
      <p:pic>
        <p:nvPicPr>
          <p:cNvPr id="17" name="Picture 16" descr="SJO logo-litid.jpg"/>
          <p:cNvPicPr>
            <a:picLocks noChangeAspect="1"/>
          </p:cNvPicPr>
          <p:nvPr userDrawn="1"/>
        </p:nvPicPr>
        <p:blipFill>
          <a:blip r:embed="rId2">
            <a:clrChange>
              <a:clrFrom>
                <a:srgbClr val="FFFFFF"/>
              </a:clrFrom>
              <a:clrTo>
                <a:srgbClr val="FFFFFF">
                  <a:alpha val="0"/>
                </a:srgbClr>
              </a:clrTo>
            </a:clrChange>
          </a:blip>
          <a:stretch>
            <a:fillRect/>
          </a:stretch>
        </p:blipFill>
        <p:spPr>
          <a:xfrm>
            <a:off x="7732417" y="863327"/>
            <a:ext cx="963263" cy="48163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7E5BA7F-9D0C-8F4A-91D1-932F3EFE6372}" type="datetimeFigureOut">
              <a:rPr lang="en-US"/>
              <a:pPr/>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ED0098-C6D2-0145-B2C1-6A7688175606}" type="slidenum">
              <a:rPr/>
              <a:pPr/>
              <a:t>‹#›</a:t>
            </a:fld>
            <a:endParaRPr lang="en-US"/>
          </a:p>
        </p:txBody>
      </p:sp>
      <p:sp>
        <p:nvSpPr>
          <p:cNvPr id="7" name="Rectangle 6"/>
          <p:cNvSpPr/>
          <p:nvPr userDrawn="1"/>
        </p:nvSpPr>
        <p:spPr>
          <a:xfrm>
            <a:off x="0" y="6356350"/>
            <a:ext cx="9144000" cy="501650"/>
          </a:xfrm>
          <a:prstGeom prst="rect">
            <a:avLst/>
          </a:prstGeom>
          <a:solidFill>
            <a:srgbClr val="247C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457200" y="609600"/>
            <a:ext cx="7010400" cy="990600"/>
          </a:xfrm>
          <a:ln w="38100" cap="flat" cmpd="sng" algn="ctr">
            <a:solidFill>
              <a:srgbClr val="247CCD"/>
            </a:solidFill>
            <a:prstDash val="solid"/>
            <a:round/>
            <a:headEnd type="none" w="med" len="med"/>
            <a:tailEnd type="none" w="med" len="med"/>
          </a:ln>
        </p:spPr>
        <p:txBody>
          <a:bodyPr>
            <a:normAutofit/>
          </a:bodyPr>
          <a:lstStyle>
            <a:lvl1pPr>
              <a:defRPr sz="3800">
                <a:solidFill>
                  <a:srgbClr val="247CCD"/>
                </a:solidFill>
              </a:defRPr>
            </a:lvl1pPr>
          </a:lstStyle>
          <a:p>
            <a:r>
              <a:rPr lang="is-IS"/>
              <a:t>Click to edit Master title style</a:t>
            </a:r>
            <a:endParaRPr lang="en-US"/>
          </a:p>
        </p:txBody>
      </p:sp>
      <p:pic>
        <p:nvPicPr>
          <p:cNvPr id="13" name="Picture 12" descr="SJO logo-litid.jpg"/>
          <p:cNvPicPr>
            <a:picLocks noChangeAspect="1"/>
          </p:cNvPicPr>
          <p:nvPr userDrawn="1"/>
        </p:nvPicPr>
        <p:blipFill>
          <a:blip r:embed="rId2">
            <a:clrChange>
              <a:clrFrom>
                <a:srgbClr val="FFFFFF"/>
              </a:clrFrom>
              <a:clrTo>
                <a:srgbClr val="FFFFFF">
                  <a:alpha val="0"/>
                </a:srgbClr>
              </a:clrTo>
            </a:clrChange>
          </a:blip>
          <a:stretch>
            <a:fillRect/>
          </a:stretch>
        </p:blipFill>
        <p:spPr>
          <a:xfrm>
            <a:off x="7732417" y="863327"/>
            <a:ext cx="963263" cy="48163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752600"/>
            <a:ext cx="8229600" cy="4373563"/>
          </a:xfrm>
        </p:spPr>
        <p:txBody>
          <a:bodyPr vert="eaVert"/>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Date Placeholder 3"/>
          <p:cNvSpPr>
            <a:spLocks noGrp="1"/>
          </p:cNvSpPr>
          <p:nvPr>
            <p:ph type="dt" sz="half" idx="10"/>
          </p:nvPr>
        </p:nvSpPr>
        <p:spPr/>
        <p:txBody>
          <a:bodyPr/>
          <a:lstStyle/>
          <a:p>
            <a:fld id="{C7E5BA7F-9D0C-8F4A-91D1-932F3EFE6372}" type="datetimeFigureOut">
              <a:rPr lang="en-US"/>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D0098-C6D2-0145-B2C1-6A7688175606}" type="slidenum">
              <a:rPr/>
              <a:pPr/>
              <a:t>‹#›</a:t>
            </a:fld>
            <a:endParaRPr lang="en-US"/>
          </a:p>
        </p:txBody>
      </p:sp>
      <p:sp>
        <p:nvSpPr>
          <p:cNvPr id="8" name="Rectangle 7"/>
          <p:cNvSpPr/>
          <p:nvPr userDrawn="1"/>
        </p:nvSpPr>
        <p:spPr>
          <a:xfrm>
            <a:off x="0" y="6356350"/>
            <a:ext cx="9144000" cy="501650"/>
          </a:xfrm>
          <a:prstGeom prst="rect">
            <a:avLst/>
          </a:prstGeom>
          <a:solidFill>
            <a:srgbClr val="247C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JO logo-litid.jpg"/>
          <p:cNvPicPr>
            <a:picLocks noChangeAspect="1"/>
          </p:cNvPicPr>
          <p:nvPr userDrawn="1"/>
        </p:nvPicPr>
        <p:blipFill>
          <a:blip r:embed="rId2">
            <a:clrChange>
              <a:clrFrom>
                <a:srgbClr val="FFFFFF"/>
              </a:clrFrom>
              <a:clrTo>
                <a:srgbClr val="FFFFFF">
                  <a:alpha val="0"/>
                </a:srgbClr>
              </a:clrTo>
            </a:clrChange>
          </a:blip>
          <a:stretch>
            <a:fillRect/>
          </a:stretch>
        </p:blipFill>
        <p:spPr>
          <a:xfrm>
            <a:off x="8028336" y="192364"/>
            <a:ext cx="658463" cy="329232"/>
          </a:xfrm>
          <a:prstGeom prst="rect">
            <a:avLst/>
          </a:prstGeom>
        </p:spPr>
      </p:pic>
      <p:cxnSp>
        <p:nvCxnSpPr>
          <p:cNvPr id="10" name="Straight Connector 9"/>
          <p:cNvCxnSpPr/>
          <p:nvPr userDrawn="1"/>
        </p:nvCxnSpPr>
        <p:spPr>
          <a:xfrm>
            <a:off x="304800" y="609600"/>
            <a:ext cx="8534400" cy="1588"/>
          </a:xfrm>
          <a:prstGeom prst="line">
            <a:avLst/>
          </a:prstGeom>
          <a:ln w="12700" cap="flat" cmpd="sng" algn="ctr">
            <a:solidFill>
              <a:schemeClr val="tx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457200" y="609600"/>
            <a:ext cx="8229600" cy="990600"/>
          </a:xfrm>
        </p:spPr>
        <p:txBody>
          <a:bodyPr>
            <a:normAutofit/>
          </a:bodyPr>
          <a:lstStyle>
            <a:lvl1pPr>
              <a:defRPr sz="3800">
                <a:solidFill>
                  <a:srgbClr val="247CCD"/>
                </a:solidFill>
              </a:defRPr>
            </a:lvl1pPr>
          </a:lstStyle>
          <a:p>
            <a:r>
              <a:rPr lang="is-IS"/>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FF30-0493-4908-A6DB-44A5ECD3C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2E59B-9394-44A9-93C7-9807AF2D0D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E7D282-1E5E-4CF8-A02B-2F316B697569}"/>
              </a:ext>
            </a:extLst>
          </p:cNvPr>
          <p:cNvSpPr>
            <a:spLocks noGrp="1"/>
          </p:cNvSpPr>
          <p:nvPr>
            <p:ph type="dt" sz="half" idx="10"/>
          </p:nvPr>
        </p:nvSpPr>
        <p:spPr/>
        <p:txBody>
          <a:bodyPr/>
          <a:lstStyle/>
          <a:p>
            <a:fld id="{C7E5BA7F-9D0C-8F4A-91D1-932F3EFE6372}" type="datetimeFigureOut">
              <a:rPr lang="en-US" smtClean="0"/>
              <a:pPr/>
              <a:t>10/19/2022</a:t>
            </a:fld>
            <a:endParaRPr lang="en-US"/>
          </a:p>
        </p:txBody>
      </p:sp>
      <p:sp>
        <p:nvSpPr>
          <p:cNvPr id="5" name="Footer Placeholder 4">
            <a:extLst>
              <a:ext uri="{FF2B5EF4-FFF2-40B4-BE49-F238E27FC236}">
                <a16:creationId xmlns:a16="http://schemas.microsoft.com/office/drawing/2014/main" id="{9F0348F9-2390-443A-8560-E32AED4F9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15589-919D-4D47-8964-4246706394E7}"/>
              </a:ext>
            </a:extLst>
          </p:cNvPr>
          <p:cNvSpPr>
            <a:spLocks noGrp="1"/>
          </p:cNvSpPr>
          <p:nvPr>
            <p:ph type="sldNum" sz="quarter" idx="12"/>
          </p:nvPr>
        </p:nvSpPr>
        <p:spPr/>
        <p:txBody>
          <a:bodyPr/>
          <a:lstStyle/>
          <a:p>
            <a:fld id="{E2ED0098-C6D2-0145-B2C1-6A7688175606}" type="slidenum">
              <a:rPr lang="en-US" smtClean="0"/>
              <a:pPr/>
              <a:t>‹#›</a:t>
            </a:fld>
            <a:endParaRPr lang="en-US"/>
          </a:p>
        </p:txBody>
      </p:sp>
    </p:spTree>
    <p:extLst>
      <p:ext uri="{BB962C8B-B14F-4D97-AF65-F5344CB8AC3E}">
        <p14:creationId xmlns:p14="http://schemas.microsoft.com/office/powerpoint/2010/main" val="1497491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81DA0-5A35-46CA-8CD3-71E9EA9DA64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A0FBDF-C065-4CDE-AA86-EE96B217659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633C45-E477-4791-BE19-15B499368025}"/>
              </a:ext>
            </a:extLst>
          </p:cNvPr>
          <p:cNvSpPr>
            <a:spLocks noGrp="1"/>
          </p:cNvSpPr>
          <p:nvPr>
            <p:ph type="dt" sz="half" idx="10"/>
          </p:nvPr>
        </p:nvSpPr>
        <p:spPr/>
        <p:txBody>
          <a:bodyPr/>
          <a:lstStyle/>
          <a:p>
            <a:fld id="{C7E5BA7F-9D0C-8F4A-91D1-932F3EFE6372}" type="datetimeFigureOut">
              <a:rPr lang="en-US" smtClean="0"/>
              <a:pPr/>
              <a:t>10/19/2022</a:t>
            </a:fld>
            <a:endParaRPr lang="en-US"/>
          </a:p>
        </p:txBody>
      </p:sp>
      <p:sp>
        <p:nvSpPr>
          <p:cNvPr id="5" name="Footer Placeholder 4">
            <a:extLst>
              <a:ext uri="{FF2B5EF4-FFF2-40B4-BE49-F238E27FC236}">
                <a16:creationId xmlns:a16="http://schemas.microsoft.com/office/drawing/2014/main" id="{C6CEDBE8-9884-49E4-9B29-9273AAC5E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43FEF-2A43-41A6-A843-7308C120874D}"/>
              </a:ext>
            </a:extLst>
          </p:cNvPr>
          <p:cNvSpPr>
            <a:spLocks noGrp="1"/>
          </p:cNvSpPr>
          <p:nvPr>
            <p:ph type="sldNum" sz="quarter" idx="12"/>
          </p:nvPr>
        </p:nvSpPr>
        <p:spPr/>
        <p:txBody>
          <a:bodyPr/>
          <a:lstStyle/>
          <a:p>
            <a:fld id="{E2ED0098-C6D2-0145-B2C1-6A7688175606}" type="slidenum">
              <a:rPr lang="en-US" smtClean="0"/>
              <a:pPr/>
              <a:t>‹#›</a:t>
            </a:fld>
            <a:endParaRPr lang="en-US"/>
          </a:p>
        </p:txBody>
      </p:sp>
      <p:sp>
        <p:nvSpPr>
          <p:cNvPr id="7" name="Rectangle 6">
            <a:extLst>
              <a:ext uri="{FF2B5EF4-FFF2-40B4-BE49-F238E27FC236}">
                <a16:creationId xmlns:a16="http://schemas.microsoft.com/office/drawing/2014/main" id="{00869C9F-B08D-4774-A8D3-CE0DE02E038B}"/>
              </a:ext>
            </a:extLst>
          </p:cNvPr>
          <p:cNvSpPr/>
          <p:nvPr userDrawn="1"/>
        </p:nvSpPr>
        <p:spPr>
          <a:xfrm>
            <a:off x="0" y="685800"/>
            <a:ext cx="9144000" cy="6172200"/>
          </a:xfrm>
          <a:prstGeom prst="rect">
            <a:avLst/>
          </a:prstGeom>
          <a:solidFill>
            <a:srgbClr val="247C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0C856569-F0EC-4DA6-8D1F-8F0B830D6DFA}"/>
              </a:ext>
            </a:extLst>
          </p:cNvPr>
          <p:cNvSpPr txBox="1">
            <a:spLocks/>
          </p:cNvSpPr>
          <p:nvPr userDrawn="1"/>
        </p:nvSpPr>
        <p:spPr>
          <a:xfrm>
            <a:off x="457200" y="6356350"/>
            <a:ext cx="2133600"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C7E5BA7F-9D0C-8F4A-91D1-932F3EFE6372}"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10/19/2022</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a:extLst>
              <a:ext uri="{FF2B5EF4-FFF2-40B4-BE49-F238E27FC236}">
                <a16:creationId xmlns:a16="http://schemas.microsoft.com/office/drawing/2014/main" id="{F1E85889-AEA7-4917-8C41-417C0EDC3C56}"/>
              </a:ext>
            </a:extLst>
          </p:cNvPr>
          <p:cNvSpPr txBox="1">
            <a:spLocks/>
          </p:cNvSpPr>
          <p:nvPr userDrawn="1"/>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E2ED0098-C6D2-0145-B2C1-6A7688175606}"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cxnSp>
        <p:nvCxnSpPr>
          <p:cNvPr id="10" name="Straight Connector 9">
            <a:extLst>
              <a:ext uri="{FF2B5EF4-FFF2-40B4-BE49-F238E27FC236}">
                <a16:creationId xmlns:a16="http://schemas.microsoft.com/office/drawing/2014/main" id="{5BE58A57-573D-4B14-8320-81FA7118A042}"/>
              </a:ext>
            </a:extLst>
          </p:cNvPr>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Picture 10" descr="SJO logo-litid.jpg">
            <a:extLst>
              <a:ext uri="{FF2B5EF4-FFF2-40B4-BE49-F238E27FC236}">
                <a16:creationId xmlns:a16="http://schemas.microsoft.com/office/drawing/2014/main" id="{DEE9DEDB-295A-4137-9214-87FDAF368E1B}"/>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7852328" y="192364"/>
            <a:ext cx="834471" cy="417236"/>
          </a:xfrm>
          <a:prstGeom prst="rect">
            <a:avLst/>
          </a:prstGeom>
        </p:spPr>
      </p:pic>
    </p:spTree>
    <p:extLst>
      <p:ext uri="{BB962C8B-B14F-4D97-AF65-F5344CB8AC3E}">
        <p14:creationId xmlns:p14="http://schemas.microsoft.com/office/powerpoint/2010/main" val="363825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BD497-5271-4A3E-BE94-4AF658931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12DAA-1942-4A68-ABCB-294058CDEBE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85CD2-7930-4095-B59C-C998B111758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1B17CA-C8BA-4626-AC35-7F28FBE3642C}"/>
              </a:ext>
            </a:extLst>
          </p:cNvPr>
          <p:cNvSpPr>
            <a:spLocks noGrp="1"/>
          </p:cNvSpPr>
          <p:nvPr>
            <p:ph type="dt" sz="half" idx="10"/>
          </p:nvPr>
        </p:nvSpPr>
        <p:spPr/>
        <p:txBody>
          <a:bodyPr/>
          <a:lstStyle/>
          <a:p>
            <a:fld id="{C7E5BA7F-9D0C-8F4A-91D1-932F3EFE6372}" type="datetimeFigureOut">
              <a:rPr lang="en-US" smtClean="0"/>
              <a:pPr/>
              <a:t>10/19/2022</a:t>
            </a:fld>
            <a:endParaRPr lang="en-US"/>
          </a:p>
        </p:txBody>
      </p:sp>
      <p:sp>
        <p:nvSpPr>
          <p:cNvPr id="6" name="Footer Placeholder 5">
            <a:extLst>
              <a:ext uri="{FF2B5EF4-FFF2-40B4-BE49-F238E27FC236}">
                <a16:creationId xmlns:a16="http://schemas.microsoft.com/office/drawing/2014/main" id="{E864EF1B-3AE2-4DDB-833C-95009FA0B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C2DA4E-894B-4E46-A7F2-0ADD98E742A8}"/>
              </a:ext>
            </a:extLst>
          </p:cNvPr>
          <p:cNvSpPr>
            <a:spLocks noGrp="1"/>
          </p:cNvSpPr>
          <p:nvPr>
            <p:ph type="sldNum" sz="quarter" idx="12"/>
          </p:nvPr>
        </p:nvSpPr>
        <p:spPr/>
        <p:txBody>
          <a:bodyPr/>
          <a:lstStyle/>
          <a:p>
            <a:fld id="{E2ED0098-C6D2-0145-B2C1-6A7688175606}" type="slidenum">
              <a:rPr lang="en-US" smtClean="0"/>
              <a:pPr/>
              <a:t>‹#›</a:t>
            </a:fld>
            <a:endParaRPr lang="en-US"/>
          </a:p>
        </p:txBody>
      </p:sp>
      <p:sp>
        <p:nvSpPr>
          <p:cNvPr id="8" name="Rectangle 7">
            <a:extLst>
              <a:ext uri="{FF2B5EF4-FFF2-40B4-BE49-F238E27FC236}">
                <a16:creationId xmlns:a16="http://schemas.microsoft.com/office/drawing/2014/main" id="{22404968-2DA7-4067-8D7A-B97C5CC401F4}"/>
              </a:ext>
            </a:extLst>
          </p:cNvPr>
          <p:cNvSpPr/>
          <p:nvPr userDrawn="1"/>
        </p:nvSpPr>
        <p:spPr>
          <a:xfrm>
            <a:off x="0" y="6356350"/>
            <a:ext cx="9144000" cy="501650"/>
          </a:xfrm>
          <a:prstGeom prst="rect">
            <a:avLst/>
          </a:prstGeom>
          <a:solidFill>
            <a:srgbClr val="247C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E7AB2B9-B72D-4348-932A-F6F6057E9C44}"/>
              </a:ext>
            </a:extLst>
          </p:cNvPr>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SJO logo-litid.jpg">
            <a:extLst>
              <a:ext uri="{FF2B5EF4-FFF2-40B4-BE49-F238E27FC236}">
                <a16:creationId xmlns:a16="http://schemas.microsoft.com/office/drawing/2014/main" id="{CDA39CB5-FAA8-4A2B-8E29-F2D60F271C04}"/>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7732417" y="863327"/>
            <a:ext cx="963263" cy="481632"/>
          </a:xfrm>
          <a:prstGeom prst="rect">
            <a:avLst/>
          </a:prstGeom>
        </p:spPr>
      </p:pic>
    </p:spTree>
    <p:extLst>
      <p:ext uri="{BB962C8B-B14F-4D97-AF65-F5344CB8AC3E}">
        <p14:creationId xmlns:p14="http://schemas.microsoft.com/office/powerpoint/2010/main" val="2906934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D65C-B4DA-4019-A176-57BD5AA0949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01619D-B1FA-4655-8002-149659217E2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10D648B-CE71-42D8-B803-6AE0A4F09F8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658E78-34DD-410C-AD8C-61ACCAF2C0B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13917AA-E27D-4F95-9EB8-6ADE01962C17}"/>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4031FD-D9A0-4333-813F-D934F4C9D9B5}"/>
              </a:ext>
            </a:extLst>
          </p:cNvPr>
          <p:cNvSpPr>
            <a:spLocks noGrp="1"/>
          </p:cNvSpPr>
          <p:nvPr>
            <p:ph type="dt" sz="half" idx="10"/>
          </p:nvPr>
        </p:nvSpPr>
        <p:spPr/>
        <p:txBody>
          <a:bodyPr/>
          <a:lstStyle/>
          <a:p>
            <a:fld id="{C7E5BA7F-9D0C-8F4A-91D1-932F3EFE6372}" type="datetimeFigureOut">
              <a:rPr lang="en-US" smtClean="0"/>
              <a:pPr/>
              <a:t>10/19/2022</a:t>
            </a:fld>
            <a:endParaRPr lang="en-US"/>
          </a:p>
        </p:txBody>
      </p:sp>
      <p:sp>
        <p:nvSpPr>
          <p:cNvPr id="8" name="Footer Placeholder 7">
            <a:extLst>
              <a:ext uri="{FF2B5EF4-FFF2-40B4-BE49-F238E27FC236}">
                <a16:creationId xmlns:a16="http://schemas.microsoft.com/office/drawing/2014/main" id="{23AE446D-5801-4445-AF47-0E89C2E488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74C586-5BE3-4E2B-A375-2303E94D69CC}"/>
              </a:ext>
            </a:extLst>
          </p:cNvPr>
          <p:cNvSpPr>
            <a:spLocks noGrp="1"/>
          </p:cNvSpPr>
          <p:nvPr>
            <p:ph type="sldNum" sz="quarter" idx="12"/>
          </p:nvPr>
        </p:nvSpPr>
        <p:spPr/>
        <p:txBody>
          <a:bodyPr/>
          <a:lstStyle/>
          <a:p>
            <a:fld id="{E2ED0098-C6D2-0145-B2C1-6A7688175606}" type="slidenum">
              <a:rPr lang="en-US" smtClean="0"/>
              <a:pPr/>
              <a:t>‹#›</a:t>
            </a:fld>
            <a:endParaRPr lang="en-US"/>
          </a:p>
        </p:txBody>
      </p:sp>
      <p:sp>
        <p:nvSpPr>
          <p:cNvPr id="10" name="Rectangle 9">
            <a:extLst>
              <a:ext uri="{FF2B5EF4-FFF2-40B4-BE49-F238E27FC236}">
                <a16:creationId xmlns:a16="http://schemas.microsoft.com/office/drawing/2014/main" id="{9A3B7D7F-EB6E-4E29-BBDE-6D4BF3ECBBB8}"/>
              </a:ext>
            </a:extLst>
          </p:cNvPr>
          <p:cNvSpPr/>
          <p:nvPr userDrawn="1"/>
        </p:nvSpPr>
        <p:spPr>
          <a:xfrm>
            <a:off x="0" y="6356350"/>
            <a:ext cx="9144000" cy="501650"/>
          </a:xfrm>
          <a:prstGeom prst="rect">
            <a:avLst/>
          </a:prstGeom>
          <a:solidFill>
            <a:srgbClr val="247C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843A45F-8420-44B5-8185-D735A20EC47E}"/>
              </a:ext>
            </a:extLst>
          </p:cNvPr>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2" name="Picture 11" descr="SJO logo-litid.jpg">
            <a:extLst>
              <a:ext uri="{FF2B5EF4-FFF2-40B4-BE49-F238E27FC236}">
                <a16:creationId xmlns:a16="http://schemas.microsoft.com/office/drawing/2014/main" id="{B39E64E6-6386-444A-AA2B-647BE6D066BA}"/>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7732417" y="863327"/>
            <a:ext cx="963263" cy="481632"/>
          </a:xfrm>
          <a:prstGeom prst="rect">
            <a:avLst/>
          </a:prstGeom>
        </p:spPr>
      </p:pic>
    </p:spTree>
    <p:extLst>
      <p:ext uri="{BB962C8B-B14F-4D97-AF65-F5344CB8AC3E}">
        <p14:creationId xmlns:p14="http://schemas.microsoft.com/office/powerpoint/2010/main" val="563689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9ED6-0D04-4824-B838-4910A80EE6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0B2E56-8342-4820-852D-2ED69B4BB4D4}"/>
              </a:ext>
            </a:extLst>
          </p:cNvPr>
          <p:cNvSpPr>
            <a:spLocks noGrp="1"/>
          </p:cNvSpPr>
          <p:nvPr>
            <p:ph type="dt" sz="half" idx="10"/>
          </p:nvPr>
        </p:nvSpPr>
        <p:spPr/>
        <p:txBody>
          <a:bodyPr/>
          <a:lstStyle/>
          <a:p>
            <a:fld id="{C7E5BA7F-9D0C-8F4A-91D1-932F3EFE6372}" type="datetimeFigureOut">
              <a:rPr lang="en-US" smtClean="0"/>
              <a:pPr/>
              <a:t>10/19/2022</a:t>
            </a:fld>
            <a:endParaRPr lang="en-US"/>
          </a:p>
        </p:txBody>
      </p:sp>
      <p:sp>
        <p:nvSpPr>
          <p:cNvPr id="4" name="Footer Placeholder 3">
            <a:extLst>
              <a:ext uri="{FF2B5EF4-FFF2-40B4-BE49-F238E27FC236}">
                <a16:creationId xmlns:a16="http://schemas.microsoft.com/office/drawing/2014/main" id="{1E45AA4E-820A-48C2-B5FC-747B0FCB17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A8D9D9-AEEF-4993-847C-7A4F7E79ABE9}"/>
              </a:ext>
            </a:extLst>
          </p:cNvPr>
          <p:cNvSpPr>
            <a:spLocks noGrp="1"/>
          </p:cNvSpPr>
          <p:nvPr>
            <p:ph type="sldNum" sz="quarter" idx="12"/>
          </p:nvPr>
        </p:nvSpPr>
        <p:spPr/>
        <p:txBody>
          <a:bodyPr/>
          <a:lstStyle/>
          <a:p>
            <a:fld id="{E2ED0098-C6D2-0145-B2C1-6A7688175606}" type="slidenum">
              <a:rPr lang="en-US" smtClean="0"/>
              <a:pPr/>
              <a:t>‹#›</a:t>
            </a:fld>
            <a:endParaRPr lang="en-US"/>
          </a:p>
        </p:txBody>
      </p:sp>
      <p:sp>
        <p:nvSpPr>
          <p:cNvPr id="6" name="Rectangle 5">
            <a:extLst>
              <a:ext uri="{FF2B5EF4-FFF2-40B4-BE49-F238E27FC236}">
                <a16:creationId xmlns:a16="http://schemas.microsoft.com/office/drawing/2014/main" id="{110CB0E3-D6F7-4480-A678-454BBFE29A56}"/>
              </a:ext>
            </a:extLst>
          </p:cNvPr>
          <p:cNvSpPr/>
          <p:nvPr userDrawn="1"/>
        </p:nvSpPr>
        <p:spPr>
          <a:xfrm>
            <a:off x="0" y="6356350"/>
            <a:ext cx="9144000" cy="501650"/>
          </a:xfrm>
          <a:prstGeom prst="rect">
            <a:avLst/>
          </a:prstGeom>
          <a:solidFill>
            <a:srgbClr val="247C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CC62B94-67FD-4DC2-9FDA-D72666B0F654}"/>
              </a:ext>
            </a:extLst>
          </p:cNvPr>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descr="SJO logo-litid.jpg">
            <a:extLst>
              <a:ext uri="{FF2B5EF4-FFF2-40B4-BE49-F238E27FC236}">
                <a16:creationId xmlns:a16="http://schemas.microsoft.com/office/drawing/2014/main" id="{79BEEE19-88BE-4DC7-BBDE-FB029E2B7138}"/>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7732417" y="863327"/>
            <a:ext cx="963263" cy="481632"/>
          </a:xfrm>
          <a:prstGeom prst="rect">
            <a:avLst/>
          </a:prstGeom>
        </p:spPr>
      </p:pic>
    </p:spTree>
    <p:extLst>
      <p:ext uri="{BB962C8B-B14F-4D97-AF65-F5344CB8AC3E}">
        <p14:creationId xmlns:p14="http://schemas.microsoft.com/office/powerpoint/2010/main" val="2531592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11785-69AB-41DF-A5BF-7290F21F6161}"/>
              </a:ext>
            </a:extLst>
          </p:cNvPr>
          <p:cNvSpPr>
            <a:spLocks noGrp="1"/>
          </p:cNvSpPr>
          <p:nvPr>
            <p:ph type="dt" sz="half" idx="10"/>
          </p:nvPr>
        </p:nvSpPr>
        <p:spPr/>
        <p:txBody>
          <a:bodyPr/>
          <a:lstStyle/>
          <a:p>
            <a:fld id="{C7E5BA7F-9D0C-8F4A-91D1-932F3EFE6372}" type="datetimeFigureOut">
              <a:rPr lang="en-US" smtClean="0"/>
              <a:pPr/>
              <a:t>10/19/2022</a:t>
            </a:fld>
            <a:endParaRPr lang="en-US"/>
          </a:p>
        </p:txBody>
      </p:sp>
      <p:sp>
        <p:nvSpPr>
          <p:cNvPr id="3" name="Footer Placeholder 2">
            <a:extLst>
              <a:ext uri="{FF2B5EF4-FFF2-40B4-BE49-F238E27FC236}">
                <a16:creationId xmlns:a16="http://schemas.microsoft.com/office/drawing/2014/main" id="{9486BC69-16B8-48A4-899E-77F2C5A488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04E0F6-5E6E-4AB5-B8B5-D889E99B5064}"/>
              </a:ext>
            </a:extLst>
          </p:cNvPr>
          <p:cNvSpPr>
            <a:spLocks noGrp="1"/>
          </p:cNvSpPr>
          <p:nvPr>
            <p:ph type="sldNum" sz="quarter" idx="12"/>
          </p:nvPr>
        </p:nvSpPr>
        <p:spPr/>
        <p:txBody>
          <a:bodyPr/>
          <a:lstStyle/>
          <a:p>
            <a:fld id="{E2ED0098-C6D2-0145-B2C1-6A7688175606}" type="slidenum">
              <a:rPr lang="en-US" smtClean="0"/>
              <a:pPr/>
              <a:t>‹#›</a:t>
            </a:fld>
            <a:endParaRPr lang="en-US"/>
          </a:p>
        </p:txBody>
      </p:sp>
      <p:sp>
        <p:nvSpPr>
          <p:cNvPr id="5" name="Rectangle 4">
            <a:extLst>
              <a:ext uri="{FF2B5EF4-FFF2-40B4-BE49-F238E27FC236}">
                <a16:creationId xmlns:a16="http://schemas.microsoft.com/office/drawing/2014/main" id="{CEF78928-4790-428B-89D1-30A4ADB47F53}"/>
              </a:ext>
            </a:extLst>
          </p:cNvPr>
          <p:cNvSpPr/>
          <p:nvPr userDrawn="1"/>
        </p:nvSpPr>
        <p:spPr>
          <a:xfrm>
            <a:off x="0" y="6356350"/>
            <a:ext cx="9144000" cy="501650"/>
          </a:xfrm>
          <a:prstGeom prst="rect">
            <a:avLst/>
          </a:prstGeom>
          <a:solidFill>
            <a:srgbClr val="247C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JO logo-litid.jpg">
            <a:extLst>
              <a:ext uri="{FF2B5EF4-FFF2-40B4-BE49-F238E27FC236}">
                <a16:creationId xmlns:a16="http://schemas.microsoft.com/office/drawing/2014/main" id="{ACE90AA6-2EB9-45C9-8096-97D2CC6BEFD8}"/>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8028336" y="192364"/>
            <a:ext cx="658463" cy="329232"/>
          </a:xfrm>
          <a:prstGeom prst="rect">
            <a:avLst/>
          </a:prstGeom>
        </p:spPr>
      </p:pic>
      <p:cxnSp>
        <p:nvCxnSpPr>
          <p:cNvPr id="7" name="Straight Connector 6">
            <a:extLst>
              <a:ext uri="{FF2B5EF4-FFF2-40B4-BE49-F238E27FC236}">
                <a16:creationId xmlns:a16="http://schemas.microsoft.com/office/drawing/2014/main" id="{D5DFBE79-B027-461C-97CC-030F30AF6760}"/>
              </a:ext>
            </a:extLst>
          </p:cNvPr>
          <p:cNvCxnSpPr/>
          <p:nvPr userDrawn="1"/>
        </p:nvCxnSpPr>
        <p:spPr>
          <a:xfrm>
            <a:off x="304800" y="609600"/>
            <a:ext cx="8534400" cy="1588"/>
          </a:xfrm>
          <a:prstGeom prst="line">
            <a:avLst/>
          </a:prstGeom>
          <a:ln w="12700" cap="flat" cmpd="sng" algn="ctr">
            <a:solidFill>
              <a:schemeClr val="tx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EB7175F-9DD9-400F-BC79-239399D1B66C}"/>
              </a:ext>
            </a:extLst>
          </p:cNvPr>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5974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7C0F-8C0E-4155-BAAC-6E8E6E07A1B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AFA930D-F9F2-4A60-AE14-E01CFF3061D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3AA8DD-456B-4B40-BACA-3C9F7B8E6E3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E35C627-AB41-4CE6-80E4-7AE32C7856C1}"/>
              </a:ext>
            </a:extLst>
          </p:cNvPr>
          <p:cNvSpPr>
            <a:spLocks noGrp="1"/>
          </p:cNvSpPr>
          <p:nvPr>
            <p:ph type="dt" sz="half" idx="10"/>
          </p:nvPr>
        </p:nvSpPr>
        <p:spPr/>
        <p:txBody>
          <a:bodyPr/>
          <a:lstStyle/>
          <a:p>
            <a:fld id="{C7E5BA7F-9D0C-8F4A-91D1-932F3EFE6372}" type="datetimeFigureOut">
              <a:rPr lang="en-US" smtClean="0"/>
              <a:pPr/>
              <a:t>10/19/2022</a:t>
            </a:fld>
            <a:endParaRPr lang="en-US"/>
          </a:p>
        </p:txBody>
      </p:sp>
      <p:sp>
        <p:nvSpPr>
          <p:cNvPr id="6" name="Footer Placeholder 5">
            <a:extLst>
              <a:ext uri="{FF2B5EF4-FFF2-40B4-BE49-F238E27FC236}">
                <a16:creationId xmlns:a16="http://schemas.microsoft.com/office/drawing/2014/main" id="{756D8C55-E1D0-4705-8D2C-F99D0DFE3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724091-506F-42AF-B87E-527A47C0F8A4}"/>
              </a:ext>
            </a:extLst>
          </p:cNvPr>
          <p:cNvSpPr>
            <a:spLocks noGrp="1"/>
          </p:cNvSpPr>
          <p:nvPr>
            <p:ph type="sldNum" sz="quarter" idx="12"/>
          </p:nvPr>
        </p:nvSpPr>
        <p:spPr/>
        <p:txBody>
          <a:bodyPr/>
          <a:lstStyle/>
          <a:p>
            <a:fld id="{E2ED0098-C6D2-0145-B2C1-6A7688175606}" type="slidenum">
              <a:rPr lang="en-US" smtClean="0"/>
              <a:pPr/>
              <a:t>‹#›</a:t>
            </a:fld>
            <a:endParaRPr lang="en-US"/>
          </a:p>
        </p:txBody>
      </p:sp>
      <p:sp>
        <p:nvSpPr>
          <p:cNvPr id="8" name="Rectangle 7">
            <a:extLst>
              <a:ext uri="{FF2B5EF4-FFF2-40B4-BE49-F238E27FC236}">
                <a16:creationId xmlns:a16="http://schemas.microsoft.com/office/drawing/2014/main" id="{FE4D462B-24FF-41F3-92C5-1BC3D9A2777C}"/>
              </a:ext>
            </a:extLst>
          </p:cNvPr>
          <p:cNvSpPr/>
          <p:nvPr userDrawn="1"/>
        </p:nvSpPr>
        <p:spPr>
          <a:xfrm>
            <a:off x="0" y="6356350"/>
            <a:ext cx="9144000" cy="501650"/>
          </a:xfrm>
          <a:prstGeom prst="rect">
            <a:avLst/>
          </a:prstGeom>
          <a:solidFill>
            <a:srgbClr val="247C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JO logo-litid.jpg">
            <a:extLst>
              <a:ext uri="{FF2B5EF4-FFF2-40B4-BE49-F238E27FC236}">
                <a16:creationId xmlns:a16="http://schemas.microsoft.com/office/drawing/2014/main" id="{9D6DACB7-40B2-410C-9FAC-DEC8D7439247}"/>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8028336" y="192364"/>
            <a:ext cx="658463" cy="329232"/>
          </a:xfrm>
          <a:prstGeom prst="rect">
            <a:avLst/>
          </a:prstGeom>
        </p:spPr>
      </p:pic>
      <p:cxnSp>
        <p:nvCxnSpPr>
          <p:cNvPr id="10" name="Straight Connector 9">
            <a:extLst>
              <a:ext uri="{FF2B5EF4-FFF2-40B4-BE49-F238E27FC236}">
                <a16:creationId xmlns:a16="http://schemas.microsoft.com/office/drawing/2014/main" id="{C3CE17C8-FFD3-4135-884E-35C1F33A07B3}"/>
              </a:ext>
            </a:extLst>
          </p:cNvPr>
          <p:cNvCxnSpPr/>
          <p:nvPr userDrawn="1"/>
        </p:nvCxnSpPr>
        <p:spPr>
          <a:xfrm>
            <a:off x="304800" y="609600"/>
            <a:ext cx="8534400" cy="1588"/>
          </a:xfrm>
          <a:prstGeom prst="line">
            <a:avLst/>
          </a:prstGeom>
          <a:ln w="12700" cap="flat" cmpd="sng" algn="ctr">
            <a:solidFill>
              <a:schemeClr val="tx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680E556-9C8E-4650-B5A1-13C50C49C3BD}"/>
              </a:ext>
            </a:extLst>
          </p:cNvPr>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085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92AA-B80E-4357-954C-11CBEB3785E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3CC8BE-451B-4061-9E1F-9A6D95FB4E5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9174CD9-9DDC-404F-AF70-87B9D9305EE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75D2C06-18B0-43F2-B174-A1EB5B49020E}"/>
              </a:ext>
            </a:extLst>
          </p:cNvPr>
          <p:cNvSpPr>
            <a:spLocks noGrp="1"/>
          </p:cNvSpPr>
          <p:nvPr>
            <p:ph type="dt" sz="half" idx="10"/>
          </p:nvPr>
        </p:nvSpPr>
        <p:spPr/>
        <p:txBody>
          <a:bodyPr/>
          <a:lstStyle/>
          <a:p>
            <a:fld id="{C7E5BA7F-9D0C-8F4A-91D1-932F3EFE6372}" type="datetimeFigureOut">
              <a:rPr lang="en-US" smtClean="0"/>
              <a:pPr/>
              <a:t>10/19/2022</a:t>
            </a:fld>
            <a:endParaRPr lang="en-US"/>
          </a:p>
        </p:txBody>
      </p:sp>
      <p:sp>
        <p:nvSpPr>
          <p:cNvPr id="6" name="Footer Placeholder 5">
            <a:extLst>
              <a:ext uri="{FF2B5EF4-FFF2-40B4-BE49-F238E27FC236}">
                <a16:creationId xmlns:a16="http://schemas.microsoft.com/office/drawing/2014/main" id="{8747E4DF-F815-4B6C-B84A-A8DF264CF6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497656-55D4-4471-8C58-B73FA6CA1E3A}"/>
              </a:ext>
            </a:extLst>
          </p:cNvPr>
          <p:cNvSpPr>
            <a:spLocks noGrp="1"/>
          </p:cNvSpPr>
          <p:nvPr>
            <p:ph type="sldNum" sz="quarter" idx="12"/>
          </p:nvPr>
        </p:nvSpPr>
        <p:spPr/>
        <p:txBody>
          <a:bodyPr/>
          <a:lstStyle/>
          <a:p>
            <a:fld id="{E2ED0098-C6D2-0145-B2C1-6A7688175606}" type="slidenum">
              <a:rPr lang="en-US" smtClean="0"/>
              <a:pPr/>
              <a:t>‹#›</a:t>
            </a:fld>
            <a:endParaRPr lang="en-US"/>
          </a:p>
        </p:txBody>
      </p:sp>
      <p:sp>
        <p:nvSpPr>
          <p:cNvPr id="8" name="Rectangle 7">
            <a:extLst>
              <a:ext uri="{FF2B5EF4-FFF2-40B4-BE49-F238E27FC236}">
                <a16:creationId xmlns:a16="http://schemas.microsoft.com/office/drawing/2014/main" id="{E1EF7DC3-643B-4E4B-BB22-B3DD1F3AA1A2}"/>
              </a:ext>
            </a:extLst>
          </p:cNvPr>
          <p:cNvSpPr/>
          <p:nvPr userDrawn="1"/>
        </p:nvSpPr>
        <p:spPr>
          <a:xfrm>
            <a:off x="0" y="6356350"/>
            <a:ext cx="9144000" cy="501650"/>
          </a:xfrm>
          <a:prstGeom prst="rect">
            <a:avLst/>
          </a:prstGeom>
          <a:solidFill>
            <a:srgbClr val="247C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JO logo-litid.jpg">
            <a:extLst>
              <a:ext uri="{FF2B5EF4-FFF2-40B4-BE49-F238E27FC236}">
                <a16:creationId xmlns:a16="http://schemas.microsoft.com/office/drawing/2014/main" id="{AD5B202D-6BA4-4F4B-AF02-14EBFE983950}"/>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8028336" y="192364"/>
            <a:ext cx="658463" cy="329232"/>
          </a:xfrm>
          <a:prstGeom prst="rect">
            <a:avLst/>
          </a:prstGeom>
        </p:spPr>
      </p:pic>
      <p:cxnSp>
        <p:nvCxnSpPr>
          <p:cNvPr id="10" name="Straight Connector 9">
            <a:extLst>
              <a:ext uri="{FF2B5EF4-FFF2-40B4-BE49-F238E27FC236}">
                <a16:creationId xmlns:a16="http://schemas.microsoft.com/office/drawing/2014/main" id="{A209F44F-F169-4A70-9B29-C458D307394E}"/>
              </a:ext>
            </a:extLst>
          </p:cNvPr>
          <p:cNvCxnSpPr/>
          <p:nvPr userDrawn="1"/>
        </p:nvCxnSpPr>
        <p:spPr>
          <a:xfrm>
            <a:off x="304800" y="609600"/>
            <a:ext cx="8534400" cy="1588"/>
          </a:xfrm>
          <a:prstGeom prst="line">
            <a:avLst/>
          </a:prstGeom>
          <a:ln w="12700" cap="flat" cmpd="sng" algn="ctr">
            <a:solidFill>
              <a:schemeClr val="tx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7F758AC-57E5-47CA-AD6C-ED98DAED66F4}"/>
              </a:ext>
            </a:extLst>
          </p:cNvPr>
          <p:cNvCxnSpPr/>
          <p:nvPr userDrawn="1"/>
        </p:nvCxnSpPr>
        <p:spPr>
          <a:xfrm flipV="1">
            <a:off x="0" y="6356350"/>
            <a:ext cx="9144000" cy="1588"/>
          </a:xfrm>
          <a:prstGeom prst="line">
            <a:avLst/>
          </a:prstGeom>
          <a:ln w="25400" cap="flat" cmpd="sng" algn="ctr">
            <a:solidFill>
              <a:schemeClr val="bg1">
                <a:alpha val="4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320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B4715-D8B8-4BC2-BF0D-506BF73FAF6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FEE451-FBC6-4E83-963C-1DDECE67AF9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D7152-5652-450A-8810-3187F16BBE8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E5BA7F-9D0C-8F4A-91D1-932F3EFE6372}" type="datetimeFigureOut">
              <a:rPr lang="en-US" smtClean="0"/>
              <a:pPr/>
              <a:t>10/19/2022</a:t>
            </a:fld>
            <a:endParaRPr lang="en-US"/>
          </a:p>
        </p:txBody>
      </p:sp>
      <p:sp>
        <p:nvSpPr>
          <p:cNvPr id="5" name="Footer Placeholder 4">
            <a:extLst>
              <a:ext uri="{FF2B5EF4-FFF2-40B4-BE49-F238E27FC236}">
                <a16:creationId xmlns:a16="http://schemas.microsoft.com/office/drawing/2014/main" id="{056A0465-6DE6-4C36-B9DF-E27754875B1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D57DFF-5AB4-43E9-974C-3F02894F081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2ED0098-C6D2-0145-B2C1-6A7688175606}" type="slidenum">
              <a:rPr lang="en-US" smtClean="0"/>
              <a:pPr/>
              <a:t>‹#›</a:t>
            </a:fld>
            <a:endParaRPr lang="en-US"/>
          </a:p>
        </p:txBody>
      </p:sp>
    </p:spTree>
    <p:extLst>
      <p:ext uri="{BB962C8B-B14F-4D97-AF65-F5344CB8AC3E}">
        <p14:creationId xmlns:p14="http://schemas.microsoft.com/office/powerpoint/2010/main" val="275311114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51" r:id="rId12"/>
    <p:sldLayoutId id="2147483660" r:id="rId13"/>
    <p:sldLayoutId id="2147483652" r:id="rId14"/>
    <p:sldLayoutId id="2147483653" r:id="rId15"/>
    <p:sldLayoutId id="2147483654" r:id="rId16"/>
    <p:sldLayoutId id="2147483658"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annveig.traustadottir@midstod.i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sta.bjornsdottir@midstod.i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55C65C-4DA4-4621-ABBE-8C8A089FDDB1}"/>
              </a:ext>
            </a:extLst>
          </p:cNvPr>
          <p:cNvSpPr>
            <a:spLocks noGrp="1"/>
          </p:cNvSpPr>
          <p:nvPr>
            <p:ph type="ctrTitle"/>
          </p:nvPr>
        </p:nvSpPr>
        <p:spPr>
          <a:xfrm>
            <a:off x="1259632" y="188640"/>
            <a:ext cx="6858000" cy="2387600"/>
          </a:xfrm>
        </p:spPr>
        <p:txBody>
          <a:bodyPr>
            <a:normAutofit/>
          </a:bodyPr>
          <a:lstStyle/>
          <a:p>
            <a:r>
              <a:rPr lang="en-US" sz="6000"/>
              <a:t>Just imagine</a:t>
            </a:r>
          </a:p>
        </p:txBody>
      </p:sp>
      <p:sp>
        <p:nvSpPr>
          <p:cNvPr id="7" name="Subtitle 6">
            <a:extLst>
              <a:ext uri="{FF2B5EF4-FFF2-40B4-BE49-F238E27FC236}">
                <a16:creationId xmlns:a16="http://schemas.microsoft.com/office/drawing/2014/main" id="{BAC05CBC-650E-40AD-AF6B-EDD88B769531}"/>
              </a:ext>
            </a:extLst>
          </p:cNvPr>
          <p:cNvSpPr>
            <a:spLocks noGrp="1"/>
          </p:cNvSpPr>
          <p:nvPr>
            <p:ph type="subTitle" idx="1"/>
          </p:nvPr>
        </p:nvSpPr>
        <p:spPr>
          <a:xfrm>
            <a:off x="1259632" y="2591698"/>
            <a:ext cx="6858000" cy="2781517"/>
          </a:xfrm>
        </p:spPr>
        <p:txBody>
          <a:bodyPr>
            <a:normAutofit/>
          </a:bodyPr>
          <a:lstStyle/>
          <a:p>
            <a:r>
              <a:rPr lang="en-US" sz="2400" dirty="0"/>
              <a:t>Tactile books for young children </a:t>
            </a:r>
          </a:p>
          <a:p>
            <a:endParaRPr lang="en-US" dirty="0"/>
          </a:p>
          <a:p>
            <a:endParaRPr lang="en-US" dirty="0"/>
          </a:p>
          <a:p>
            <a:endParaRPr lang="en-US" dirty="0"/>
          </a:p>
          <a:p>
            <a:r>
              <a:rPr lang="en-US" dirty="0"/>
              <a:t>Rannveig Traustadóttir og Ásta Björnsdóttir</a:t>
            </a:r>
          </a:p>
          <a:p>
            <a:r>
              <a:rPr lang="en-US" dirty="0">
                <a:hlinkClick r:id="rId3">
                  <a:extLst>
                    <a:ext uri="{A12FA001-AC4F-418D-AE19-62706E023703}">
                      <ahyp:hlinkClr xmlns:ahyp="http://schemas.microsoft.com/office/drawing/2018/hyperlinkcolor" val="tx"/>
                    </a:ext>
                  </a:extLst>
                </a:hlinkClick>
              </a:rPr>
              <a:t>rannveig.traustadottir@midstod.is</a:t>
            </a:r>
            <a:endParaRPr lang="en-US" dirty="0"/>
          </a:p>
          <a:p>
            <a:r>
              <a:rPr lang="en-US" dirty="0">
                <a:hlinkClick r:id="rId4">
                  <a:extLst>
                    <a:ext uri="{A12FA001-AC4F-418D-AE19-62706E023703}">
                      <ahyp:hlinkClr xmlns:ahyp="http://schemas.microsoft.com/office/drawing/2018/hyperlinkcolor" val="tx"/>
                    </a:ext>
                  </a:extLst>
                </a:hlinkClick>
              </a:rPr>
              <a:t>asta.bjornsdottir@midstod.is</a:t>
            </a:r>
            <a:r>
              <a:rPr lang="en-US" dirty="0"/>
              <a:t> </a:t>
            </a:r>
          </a:p>
          <a:p>
            <a:endParaRPr lang="en-US"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B1A5-BD06-D481-5388-2027FDDDF16A}"/>
              </a:ext>
            </a:extLst>
          </p:cNvPr>
          <p:cNvSpPr>
            <a:spLocks noGrp="1"/>
          </p:cNvSpPr>
          <p:nvPr>
            <p:ph type="title"/>
          </p:nvPr>
        </p:nvSpPr>
        <p:spPr/>
        <p:txBody>
          <a:bodyPr/>
          <a:lstStyle/>
          <a:p>
            <a:r>
              <a:rPr lang="is-IS" dirty="0"/>
              <a:t>The workprocess</a:t>
            </a:r>
          </a:p>
        </p:txBody>
      </p:sp>
      <p:sp>
        <p:nvSpPr>
          <p:cNvPr id="3" name="Content Placeholder 2">
            <a:extLst>
              <a:ext uri="{FF2B5EF4-FFF2-40B4-BE49-F238E27FC236}">
                <a16:creationId xmlns:a16="http://schemas.microsoft.com/office/drawing/2014/main" id="{48269E0D-B952-062C-72BD-F0CB34E8A454}"/>
              </a:ext>
            </a:extLst>
          </p:cNvPr>
          <p:cNvSpPr>
            <a:spLocks noGrp="1"/>
          </p:cNvSpPr>
          <p:nvPr>
            <p:ph sz="half" idx="1"/>
          </p:nvPr>
        </p:nvSpPr>
        <p:spPr>
          <a:xfrm>
            <a:off x="628650" y="1825625"/>
            <a:ext cx="7886700" cy="4351338"/>
          </a:xfrm>
        </p:spPr>
        <p:txBody>
          <a:bodyPr/>
          <a:lstStyle/>
          <a:p>
            <a:r>
              <a:rPr lang="is-IS" dirty="0"/>
              <a:t>Our project was devided into two parts, the first one was interviews with advisors, blind children and adults about stories and texture and the other part was research about different fabrics and things to use for the right sensations and texture in the books. </a:t>
            </a:r>
          </a:p>
          <a:p>
            <a:r>
              <a:rPr lang="is-IS" dirty="0"/>
              <a:t>And then of course writing the stories and making the books </a:t>
            </a:r>
            <a:r>
              <a:rPr lang="is-IS" dirty="0">
                <a:sym typeface="Wingdings" panose="05000000000000000000" pitchFamily="2" charset="2"/>
              </a:rPr>
              <a:t></a:t>
            </a:r>
            <a:endParaRPr lang="is-IS" dirty="0"/>
          </a:p>
          <a:p>
            <a:endParaRPr lang="is-IS" dirty="0"/>
          </a:p>
        </p:txBody>
      </p:sp>
      <p:pic>
        <p:nvPicPr>
          <p:cNvPr id="5" name="Google Shape;166;p28">
            <a:extLst>
              <a:ext uri="{FF2B5EF4-FFF2-40B4-BE49-F238E27FC236}">
                <a16:creationId xmlns:a16="http://schemas.microsoft.com/office/drawing/2014/main" id="{50B49D41-4F88-7B5A-6C15-7A71D9E35E0C}"/>
              </a:ext>
            </a:extLst>
          </p:cNvPr>
          <p:cNvPicPr preferRelativeResize="0"/>
          <p:nvPr/>
        </p:nvPicPr>
        <p:blipFill>
          <a:blip r:embed="rId3">
            <a:alphaModFix/>
          </a:blip>
          <a:stretch>
            <a:fillRect/>
          </a:stretch>
        </p:blipFill>
        <p:spPr>
          <a:xfrm>
            <a:off x="3002633" y="3581401"/>
            <a:ext cx="3138733" cy="2595562"/>
          </a:xfrm>
          <a:prstGeom prst="rect">
            <a:avLst/>
          </a:prstGeom>
          <a:noFill/>
          <a:ln>
            <a:noFill/>
          </a:ln>
        </p:spPr>
      </p:pic>
    </p:spTree>
    <p:extLst>
      <p:ext uri="{BB962C8B-B14F-4D97-AF65-F5344CB8AC3E}">
        <p14:creationId xmlns:p14="http://schemas.microsoft.com/office/powerpoint/2010/main" val="972638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C1F95-D46F-41BE-6D07-06F9133623E2}"/>
              </a:ext>
            </a:extLst>
          </p:cNvPr>
          <p:cNvSpPr>
            <a:spLocks noGrp="1"/>
          </p:cNvSpPr>
          <p:nvPr>
            <p:ph type="title"/>
          </p:nvPr>
        </p:nvSpPr>
        <p:spPr/>
        <p:txBody>
          <a:bodyPr/>
          <a:lstStyle/>
          <a:p>
            <a:r>
              <a:rPr lang="is-IS" dirty="0"/>
              <a:t>The workprocess</a:t>
            </a:r>
          </a:p>
        </p:txBody>
      </p:sp>
      <p:sp>
        <p:nvSpPr>
          <p:cNvPr id="3" name="Content Placeholder 2">
            <a:extLst>
              <a:ext uri="{FF2B5EF4-FFF2-40B4-BE49-F238E27FC236}">
                <a16:creationId xmlns:a16="http://schemas.microsoft.com/office/drawing/2014/main" id="{4D162BFE-F7C5-BACF-6F48-BFD21721532C}"/>
              </a:ext>
            </a:extLst>
          </p:cNvPr>
          <p:cNvSpPr>
            <a:spLocks noGrp="1"/>
          </p:cNvSpPr>
          <p:nvPr>
            <p:ph sz="half" idx="1"/>
          </p:nvPr>
        </p:nvSpPr>
        <p:spPr>
          <a:xfrm>
            <a:off x="628650" y="1825625"/>
            <a:ext cx="7886700" cy="4351338"/>
          </a:xfrm>
        </p:spPr>
        <p:txBody>
          <a:bodyPr/>
          <a:lstStyle/>
          <a:p>
            <a:pPr marL="0" indent="0">
              <a:buNone/>
            </a:pPr>
            <a:r>
              <a:rPr lang="is-IS" dirty="0"/>
              <a:t> </a:t>
            </a:r>
          </a:p>
        </p:txBody>
      </p:sp>
      <p:pic>
        <p:nvPicPr>
          <p:cNvPr id="5" name="Google Shape;216;p35">
            <a:extLst>
              <a:ext uri="{FF2B5EF4-FFF2-40B4-BE49-F238E27FC236}">
                <a16:creationId xmlns:a16="http://schemas.microsoft.com/office/drawing/2014/main" id="{8F73430E-1966-8241-88DE-82E96E3DD6ED}"/>
              </a:ext>
            </a:extLst>
          </p:cNvPr>
          <p:cNvPicPr preferRelativeResize="0"/>
          <p:nvPr/>
        </p:nvPicPr>
        <p:blipFill>
          <a:blip r:embed="rId3">
            <a:alphaModFix/>
          </a:blip>
          <a:stretch>
            <a:fillRect/>
          </a:stretch>
        </p:blipFill>
        <p:spPr>
          <a:xfrm>
            <a:off x="163287" y="1991937"/>
            <a:ext cx="5580032" cy="4185024"/>
          </a:xfrm>
          <a:prstGeom prst="rect">
            <a:avLst/>
          </a:prstGeom>
          <a:noFill/>
          <a:ln>
            <a:noFill/>
          </a:ln>
        </p:spPr>
      </p:pic>
      <p:pic>
        <p:nvPicPr>
          <p:cNvPr id="7" name="Google Shape;217;p35">
            <a:extLst>
              <a:ext uri="{FF2B5EF4-FFF2-40B4-BE49-F238E27FC236}">
                <a16:creationId xmlns:a16="http://schemas.microsoft.com/office/drawing/2014/main" id="{789D2C8C-DD8D-DF8D-8F0A-D063A256D9B1}"/>
              </a:ext>
            </a:extLst>
          </p:cNvPr>
          <p:cNvPicPr preferRelativeResize="0"/>
          <p:nvPr/>
        </p:nvPicPr>
        <p:blipFill>
          <a:blip r:embed="rId4">
            <a:alphaModFix/>
          </a:blip>
          <a:stretch>
            <a:fillRect/>
          </a:stretch>
        </p:blipFill>
        <p:spPr>
          <a:xfrm rot="16200000">
            <a:off x="5355688" y="2516688"/>
            <a:ext cx="4183173" cy="3137376"/>
          </a:xfrm>
          <a:prstGeom prst="rect">
            <a:avLst/>
          </a:prstGeom>
          <a:noFill/>
          <a:ln>
            <a:noFill/>
          </a:ln>
        </p:spPr>
      </p:pic>
    </p:spTree>
    <p:extLst>
      <p:ext uri="{BB962C8B-B14F-4D97-AF65-F5344CB8AC3E}">
        <p14:creationId xmlns:p14="http://schemas.microsoft.com/office/powerpoint/2010/main" val="2142886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25F0-74E5-3882-B0F0-8776EC50CEAC}"/>
              </a:ext>
            </a:extLst>
          </p:cNvPr>
          <p:cNvSpPr>
            <a:spLocks noGrp="1"/>
          </p:cNvSpPr>
          <p:nvPr>
            <p:ph type="title"/>
          </p:nvPr>
        </p:nvSpPr>
        <p:spPr>
          <a:xfrm>
            <a:off x="628650" y="365126"/>
            <a:ext cx="6882493" cy="1325563"/>
          </a:xfrm>
        </p:spPr>
        <p:txBody>
          <a:bodyPr/>
          <a:lstStyle/>
          <a:p>
            <a:r>
              <a:rPr lang="is-IS" dirty="0"/>
              <a:t>The workprocess</a:t>
            </a:r>
          </a:p>
        </p:txBody>
      </p:sp>
      <p:pic>
        <p:nvPicPr>
          <p:cNvPr id="10" name="Google Shape;245;p39">
            <a:extLst>
              <a:ext uri="{FF2B5EF4-FFF2-40B4-BE49-F238E27FC236}">
                <a16:creationId xmlns:a16="http://schemas.microsoft.com/office/drawing/2014/main" id="{F271D76A-7377-7B2B-36B6-164EBDF213A1}"/>
              </a:ext>
            </a:extLst>
          </p:cNvPr>
          <p:cNvPicPr preferRelativeResize="0"/>
          <p:nvPr/>
        </p:nvPicPr>
        <p:blipFill rotWithShape="1">
          <a:blip r:embed="rId3">
            <a:alphaModFix/>
          </a:blip>
          <a:srcRect l="16802" t="12498" r="12893" b="13548"/>
          <a:stretch/>
        </p:blipFill>
        <p:spPr>
          <a:xfrm>
            <a:off x="6178098" y="2025674"/>
            <a:ext cx="2739475" cy="3842324"/>
          </a:xfrm>
          <a:prstGeom prst="rect">
            <a:avLst/>
          </a:prstGeom>
          <a:noFill/>
          <a:ln>
            <a:noFill/>
          </a:ln>
        </p:spPr>
      </p:pic>
      <p:pic>
        <p:nvPicPr>
          <p:cNvPr id="12" name="Google Shape;246;p39">
            <a:extLst>
              <a:ext uri="{FF2B5EF4-FFF2-40B4-BE49-F238E27FC236}">
                <a16:creationId xmlns:a16="http://schemas.microsoft.com/office/drawing/2014/main" id="{19CEC89D-5F0F-35B2-F2E3-4811F175C023}"/>
              </a:ext>
            </a:extLst>
          </p:cNvPr>
          <p:cNvPicPr preferRelativeResize="0"/>
          <p:nvPr/>
        </p:nvPicPr>
        <p:blipFill>
          <a:blip r:embed="rId4">
            <a:alphaModFix/>
          </a:blip>
          <a:stretch>
            <a:fillRect/>
          </a:stretch>
        </p:blipFill>
        <p:spPr>
          <a:xfrm>
            <a:off x="3258028" y="2025699"/>
            <a:ext cx="2881724" cy="3842299"/>
          </a:xfrm>
          <a:prstGeom prst="rect">
            <a:avLst/>
          </a:prstGeom>
          <a:noFill/>
          <a:ln>
            <a:noFill/>
          </a:ln>
        </p:spPr>
      </p:pic>
      <p:pic>
        <p:nvPicPr>
          <p:cNvPr id="14" name="Google Shape;247;p39">
            <a:extLst>
              <a:ext uri="{FF2B5EF4-FFF2-40B4-BE49-F238E27FC236}">
                <a16:creationId xmlns:a16="http://schemas.microsoft.com/office/drawing/2014/main" id="{64A2FFA7-8E0B-833A-749E-D2DACA072276}"/>
              </a:ext>
            </a:extLst>
          </p:cNvPr>
          <p:cNvPicPr preferRelativeResize="0"/>
          <p:nvPr/>
        </p:nvPicPr>
        <p:blipFill>
          <a:blip r:embed="rId5">
            <a:alphaModFix/>
          </a:blip>
          <a:stretch>
            <a:fillRect/>
          </a:stretch>
        </p:blipFill>
        <p:spPr>
          <a:xfrm>
            <a:off x="337958" y="2025674"/>
            <a:ext cx="2881724" cy="3842324"/>
          </a:xfrm>
          <a:prstGeom prst="rect">
            <a:avLst/>
          </a:prstGeom>
          <a:noFill/>
          <a:ln>
            <a:noFill/>
          </a:ln>
        </p:spPr>
      </p:pic>
    </p:spTree>
    <p:extLst>
      <p:ext uri="{BB962C8B-B14F-4D97-AF65-F5344CB8AC3E}">
        <p14:creationId xmlns:p14="http://schemas.microsoft.com/office/powerpoint/2010/main" val="3909033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F0246-6988-6357-15E7-EA012B1C3165}"/>
              </a:ext>
            </a:extLst>
          </p:cNvPr>
          <p:cNvSpPr>
            <a:spLocks noGrp="1"/>
          </p:cNvSpPr>
          <p:nvPr>
            <p:ph type="title"/>
          </p:nvPr>
        </p:nvSpPr>
        <p:spPr/>
        <p:txBody>
          <a:bodyPr/>
          <a:lstStyle/>
          <a:p>
            <a:r>
              <a:rPr lang="is-IS" dirty="0"/>
              <a:t>The workprocess</a:t>
            </a:r>
          </a:p>
        </p:txBody>
      </p:sp>
      <p:pic>
        <p:nvPicPr>
          <p:cNvPr id="12" name="Google Shape;260;p41">
            <a:extLst>
              <a:ext uri="{FF2B5EF4-FFF2-40B4-BE49-F238E27FC236}">
                <a16:creationId xmlns:a16="http://schemas.microsoft.com/office/drawing/2014/main" id="{E2840911-2ABF-AA21-351B-C969A0C52D35}"/>
              </a:ext>
            </a:extLst>
          </p:cNvPr>
          <p:cNvPicPr preferRelativeResize="0"/>
          <p:nvPr/>
        </p:nvPicPr>
        <p:blipFill rotWithShape="1">
          <a:blip r:embed="rId3">
            <a:alphaModFix/>
          </a:blip>
          <a:srcRect l="27036" t="17016" r="10074" b="17785"/>
          <a:stretch/>
        </p:blipFill>
        <p:spPr>
          <a:xfrm>
            <a:off x="6232950" y="2356264"/>
            <a:ext cx="2282400" cy="3154877"/>
          </a:xfrm>
          <a:prstGeom prst="rect">
            <a:avLst/>
          </a:prstGeom>
          <a:noFill/>
          <a:ln>
            <a:noFill/>
          </a:ln>
        </p:spPr>
      </p:pic>
      <p:pic>
        <p:nvPicPr>
          <p:cNvPr id="14" name="Google Shape;261;p41">
            <a:extLst>
              <a:ext uri="{FF2B5EF4-FFF2-40B4-BE49-F238E27FC236}">
                <a16:creationId xmlns:a16="http://schemas.microsoft.com/office/drawing/2014/main" id="{81102E8B-FC31-DCE9-4597-FF020A7E3B91}"/>
              </a:ext>
            </a:extLst>
          </p:cNvPr>
          <p:cNvPicPr preferRelativeResize="0"/>
          <p:nvPr/>
        </p:nvPicPr>
        <p:blipFill>
          <a:blip r:embed="rId4">
            <a:alphaModFix/>
          </a:blip>
          <a:stretch>
            <a:fillRect/>
          </a:stretch>
        </p:blipFill>
        <p:spPr>
          <a:xfrm>
            <a:off x="3287663" y="2356264"/>
            <a:ext cx="2366166" cy="3154877"/>
          </a:xfrm>
          <a:prstGeom prst="rect">
            <a:avLst/>
          </a:prstGeom>
          <a:noFill/>
          <a:ln>
            <a:noFill/>
          </a:ln>
        </p:spPr>
      </p:pic>
      <p:pic>
        <p:nvPicPr>
          <p:cNvPr id="16" name="Google Shape;262;p41">
            <a:extLst>
              <a:ext uri="{FF2B5EF4-FFF2-40B4-BE49-F238E27FC236}">
                <a16:creationId xmlns:a16="http://schemas.microsoft.com/office/drawing/2014/main" id="{513612F0-0ACA-77D1-1C68-87CF8BFD990B}"/>
              </a:ext>
            </a:extLst>
          </p:cNvPr>
          <p:cNvPicPr preferRelativeResize="0"/>
          <p:nvPr/>
        </p:nvPicPr>
        <p:blipFill rotWithShape="1">
          <a:blip r:embed="rId5">
            <a:alphaModFix/>
          </a:blip>
          <a:srcRect t="15849" r="24351" b="7096"/>
          <a:stretch/>
        </p:blipFill>
        <p:spPr>
          <a:xfrm>
            <a:off x="499400" y="2356264"/>
            <a:ext cx="2323050" cy="3154877"/>
          </a:xfrm>
          <a:prstGeom prst="rect">
            <a:avLst/>
          </a:prstGeom>
          <a:noFill/>
          <a:ln>
            <a:noFill/>
          </a:ln>
        </p:spPr>
      </p:pic>
    </p:spTree>
    <p:extLst>
      <p:ext uri="{BB962C8B-B14F-4D97-AF65-F5344CB8AC3E}">
        <p14:creationId xmlns:p14="http://schemas.microsoft.com/office/powerpoint/2010/main" val="430208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D895-677A-2424-6C5E-5CE41A697E04}"/>
              </a:ext>
            </a:extLst>
          </p:cNvPr>
          <p:cNvSpPr>
            <a:spLocks noGrp="1"/>
          </p:cNvSpPr>
          <p:nvPr>
            <p:ph type="title"/>
          </p:nvPr>
        </p:nvSpPr>
        <p:spPr/>
        <p:txBody>
          <a:bodyPr/>
          <a:lstStyle/>
          <a:p>
            <a:r>
              <a:rPr lang="is-IS" dirty="0"/>
              <a:t>Our unique advisors</a:t>
            </a:r>
          </a:p>
        </p:txBody>
      </p:sp>
      <p:sp>
        <p:nvSpPr>
          <p:cNvPr id="3" name="Content Placeholder 2">
            <a:extLst>
              <a:ext uri="{FF2B5EF4-FFF2-40B4-BE49-F238E27FC236}">
                <a16:creationId xmlns:a16="http://schemas.microsoft.com/office/drawing/2014/main" id="{C0C6FFA6-5432-6F19-DD2C-7429C2D9C5A1}"/>
              </a:ext>
            </a:extLst>
          </p:cNvPr>
          <p:cNvSpPr>
            <a:spLocks noGrp="1"/>
          </p:cNvSpPr>
          <p:nvPr>
            <p:ph sz="half" idx="1"/>
          </p:nvPr>
        </p:nvSpPr>
        <p:spPr>
          <a:xfrm>
            <a:off x="628650" y="1825625"/>
            <a:ext cx="7886700" cy="4351338"/>
          </a:xfrm>
        </p:spPr>
        <p:txBody>
          <a:bodyPr>
            <a:normAutofit/>
          </a:bodyPr>
          <a:lstStyle/>
          <a:p>
            <a:r>
              <a:rPr lang="is-IS" sz="2000" dirty="0">
                <a:solidFill>
                  <a:srgbClr val="000000"/>
                </a:solidFill>
                <a:latin typeface="Calibri (Body)"/>
                <a:ea typeface="Times New Roman" panose="02020603050405020304" pitchFamily="18" charset="0"/>
                <a:cs typeface="Calibri" panose="020F0502020204030204" pitchFamily="34" charset="0"/>
              </a:rPr>
              <a:t>Part of our project was to work with blind teenagers and adults as advisor. </a:t>
            </a:r>
            <a:endParaRPr lang="is-IS" sz="2000" dirty="0">
              <a:solidFill>
                <a:srgbClr val="000000"/>
              </a:solidFill>
              <a:effectLst/>
              <a:latin typeface="Calibri (Body)"/>
              <a:ea typeface="Times New Roman" panose="02020603050405020304" pitchFamily="18" charset="0"/>
              <a:cs typeface="Calibri" panose="020F0502020204030204" pitchFamily="34" charset="0"/>
            </a:endParaRPr>
          </a:p>
          <a:p>
            <a:r>
              <a:rPr lang="is-IS" sz="2000" dirty="0">
                <a:solidFill>
                  <a:srgbClr val="000000"/>
                </a:solidFill>
                <a:latin typeface="Calibri (Body)"/>
                <a:ea typeface="Times New Roman" panose="02020603050405020304" pitchFamily="18" charset="0"/>
                <a:cs typeface="Calibri" panose="020F0502020204030204" pitchFamily="34" charset="0"/>
              </a:rPr>
              <a:t>The purpose was to get their perspective and thoughts on the texture, story and general feeling about the books while they were in the making.</a:t>
            </a:r>
            <a:endParaRPr lang="is-IS" sz="2000" dirty="0">
              <a:solidFill>
                <a:srgbClr val="000000"/>
              </a:solidFill>
              <a:effectLst/>
              <a:latin typeface="Calibri (Body)"/>
              <a:ea typeface="Times New Roman" panose="02020603050405020304" pitchFamily="18" charset="0"/>
              <a:cs typeface="Calibri" panose="020F0502020204030204" pitchFamily="34" charset="0"/>
            </a:endParaRPr>
          </a:p>
          <a:p>
            <a:r>
              <a:rPr lang="is-IS" sz="2000" dirty="0">
                <a:solidFill>
                  <a:srgbClr val="000000"/>
                </a:solidFill>
                <a:effectLst/>
                <a:latin typeface="Calibri (Body)"/>
                <a:ea typeface="Calibri" panose="020F0502020204030204" pitchFamily="34" charset="0"/>
                <a:cs typeface="Calibri" panose="020F0502020204030204" pitchFamily="34" charset="0"/>
              </a:rPr>
              <a:t>For exemple, what is a rabbit, how is a cat, a fence, a bridge etc. What fabric and texture is best to use in the book for those things? </a:t>
            </a:r>
          </a:p>
          <a:p>
            <a:r>
              <a:rPr lang="is-IS" sz="2000" dirty="0">
                <a:solidFill>
                  <a:srgbClr val="000000"/>
                </a:solidFill>
                <a:effectLst/>
                <a:latin typeface="Calibri (Body)"/>
                <a:ea typeface="Calibri" panose="020F0502020204030204" pitchFamily="34" charset="0"/>
                <a:cs typeface="Calibri" panose="020F0502020204030204" pitchFamily="34" charset="0"/>
              </a:rPr>
              <a:t>Their help and experience was essential for us to understand what is important for them while enjoying a good book. </a:t>
            </a:r>
          </a:p>
          <a:p>
            <a:endParaRPr lang="is-IS" sz="2000" dirty="0">
              <a:solidFill>
                <a:srgbClr val="000000"/>
              </a:solidFill>
              <a:latin typeface="Calibri (Body)"/>
              <a:cs typeface="Calibri" panose="020F0502020204030204" pitchFamily="34" charset="0"/>
            </a:endParaRPr>
          </a:p>
          <a:p>
            <a:r>
              <a:rPr lang="is-IS" sz="2000" dirty="0">
                <a:solidFill>
                  <a:srgbClr val="C00000"/>
                </a:solidFill>
                <a:latin typeface="Calibri (Body)"/>
                <a:cs typeface="Calibri" panose="020F0502020204030204" pitchFamily="34" charset="0"/>
              </a:rPr>
              <a:t>„I know a book is a good book when I know everything  happening while I‘m reading it“</a:t>
            </a:r>
            <a:r>
              <a:rPr lang="is-IS" sz="2000" dirty="0">
                <a:latin typeface="Calibri (Body)"/>
                <a:cs typeface="Calibri" panose="020F0502020204030204" pitchFamily="34" charset="0"/>
              </a:rPr>
              <a:t> </a:t>
            </a:r>
            <a:endParaRPr lang="is-IS" sz="2000" dirty="0">
              <a:solidFill>
                <a:srgbClr val="C00000"/>
              </a:solidFill>
              <a:latin typeface="Calibri (Body)"/>
            </a:endParaRPr>
          </a:p>
        </p:txBody>
      </p:sp>
    </p:spTree>
    <p:extLst>
      <p:ext uri="{BB962C8B-B14F-4D97-AF65-F5344CB8AC3E}">
        <p14:creationId xmlns:p14="http://schemas.microsoft.com/office/powerpoint/2010/main" val="3386339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45410-01A5-2CB1-A10C-D460FF7D525A}"/>
              </a:ext>
            </a:extLst>
          </p:cNvPr>
          <p:cNvSpPr>
            <a:spLocks noGrp="1"/>
          </p:cNvSpPr>
          <p:nvPr>
            <p:ph type="title"/>
          </p:nvPr>
        </p:nvSpPr>
        <p:spPr/>
        <p:txBody>
          <a:bodyPr/>
          <a:lstStyle/>
          <a:p>
            <a:r>
              <a:rPr lang="is-IS" dirty="0"/>
              <a:t>4 ideas </a:t>
            </a:r>
          </a:p>
        </p:txBody>
      </p:sp>
      <p:sp>
        <p:nvSpPr>
          <p:cNvPr id="3" name="Content Placeholder 2">
            <a:extLst>
              <a:ext uri="{FF2B5EF4-FFF2-40B4-BE49-F238E27FC236}">
                <a16:creationId xmlns:a16="http://schemas.microsoft.com/office/drawing/2014/main" id="{3F20EC1F-753E-1ADD-AB77-A57B9C3499F3}"/>
              </a:ext>
            </a:extLst>
          </p:cNvPr>
          <p:cNvSpPr>
            <a:spLocks noGrp="1"/>
          </p:cNvSpPr>
          <p:nvPr>
            <p:ph sz="half" idx="1"/>
          </p:nvPr>
        </p:nvSpPr>
        <p:spPr>
          <a:xfrm>
            <a:off x="544286" y="1690689"/>
            <a:ext cx="8055428" cy="4631256"/>
          </a:xfrm>
        </p:spPr>
        <p:txBody>
          <a:bodyPr/>
          <a:lstStyle/>
          <a:p>
            <a:r>
              <a:rPr lang="is-IS" dirty="0"/>
              <a:t>Four ideas became stories for our books </a:t>
            </a:r>
          </a:p>
          <a:p>
            <a:r>
              <a:rPr lang="is-IS" dirty="0"/>
              <a:t>Two for the older group, one about a rabbit that wanted to walk alone home from school and another one about a mouse that lost her cheese with emphasis on prepositions (under, over, on top of, behind, left right etc.).</a:t>
            </a:r>
          </a:p>
          <a:p>
            <a:r>
              <a:rPr lang="is-IS" dirty="0"/>
              <a:t>Two for the younger children, one about a cat and the other one about a snowman. </a:t>
            </a:r>
          </a:p>
          <a:p>
            <a:r>
              <a:rPr lang="is-IS" dirty="0"/>
              <a:t>All the books are both in Braille and with printed letters. Braille is for pretend reading. </a:t>
            </a:r>
          </a:p>
          <a:p>
            <a:endParaRPr lang="is-IS" dirty="0"/>
          </a:p>
        </p:txBody>
      </p:sp>
      <p:pic>
        <p:nvPicPr>
          <p:cNvPr id="5" name="Google Shape;188;p31">
            <a:extLst>
              <a:ext uri="{FF2B5EF4-FFF2-40B4-BE49-F238E27FC236}">
                <a16:creationId xmlns:a16="http://schemas.microsoft.com/office/drawing/2014/main" id="{CE11D4BD-E4AE-0989-D3E7-F207B5095641}"/>
              </a:ext>
            </a:extLst>
          </p:cNvPr>
          <p:cNvPicPr preferRelativeResize="0"/>
          <p:nvPr/>
        </p:nvPicPr>
        <p:blipFill>
          <a:blip r:embed="rId3">
            <a:alphaModFix/>
          </a:blip>
          <a:stretch>
            <a:fillRect/>
          </a:stretch>
        </p:blipFill>
        <p:spPr>
          <a:xfrm>
            <a:off x="3718248" y="133015"/>
            <a:ext cx="2352869" cy="1557674"/>
          </a:xfrm>
          <a:prstGeom prst="rect">
            <a:avLst/>
          </a:prstGeom>
          <a:noFill/>
          <a:ln>
            <a:noFill/>
          </a:ln>
        </p:spPr>
      </p:pic>
      <p:pic>
        <p:nvPicPr>
          <p:cNvPr id="7" name="Google Shape;181;p30">
            <a:extLst>
              <a:ext uri="{FF2B5EF4-FFF2-40B4-BE49-F238E27FC236}">
                <a16:creationId xmlns:a16="http://schemas.microsoft.com/office/drawing/2014/main" id="{F3F3A0FE-F6E4-04C3-E1EA-E535D1DD1CB5}"/>
              </a:ext>
            </a:extLst>
          </p:cNvPr>
          <p:cNvPicPr preferRelativeResize="0"/>
          <p:nvPr/>
        </p:nvPicPr>
        <p:blipFill rotWithShape="1">
          <a:blip r:embed="rId4">
            <a:alphaModFix/>
          </a:blip>
          <a:srcRect b="10842"/>
          <a:stretch/>
        </p:blipFill>
        <p:spPr>
          <a:xfrm>
            <a:off x="1966788" y="4764271"/>
            <a:ext cx="2681827" cy="1557674"/>
          </a:xfrm>
          <a:prstGeom prst="rect">
            <a:avLst/>
          </a:prstGeom>
          <a:noFill/>
          <a:ln>
            <a:noFill/>
          </a:ln>
        </p:spPr>
      </p:pic>
      <p:pic>
        <p:nvPicPr>
          <p:cNvPr id="9" name="Google Shape;180;p30">
            <a:extLst>
              <a:ext uri="{FF2B5EF4-FFF2-40B4-BE49-F238E27FC236}">
                <a16:creationId xmlns:a16="http://schemas.microsoft.com/office/drawing/2014/main" id="{F82AFB73-4DE7-9219-4E40-1C6656F65DEF}"/>
              </a:ext>
            </a:extLst>
          </p:cNvPr>
          <p:cNvPicPr preferRelativeResize="0"/>
          <p:nvPr/>
        </p:nvPicPr>
        <p:blipFill rotWithShape="1">
          <a:blip r:embed="rId5">
            <a:alphaModFix/>
          </a:blip>
          <a:srcRect b="20556"/>
          <a:stretch/>
        </p:blipFill>
        <p:spPr>
          <a:xfrm>
            <a:off x="4894682" y="4672815"/>
            <a:ext cx="2681827" cy="1557674"/>
          </a:xfrm>
          <a:prstGeom prst="rect">
            <a:avLst/>
          </a:prstGeom>
          <a:noFill/>
          <a:ln>
            <a:noFill/>
          </a:ln>
        </p:spPr>
      </p:pic>
    </p:spTree>
    <p:extLst>
      <p:ext uri="{BB962C8B-B14F-4D97-AF65-F5344CB8AC3E}">
        <p14:creationId xmlns:p14="http://schemas.microsoft.com/office/powerpoint/2010/main" val="3187770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556B-5158-8F20-8511-B754710B30A4}"/>
              </a:ext>
            </a:extLst>
          </p:cNvPr>
          <p:cNvSpPr>
            <a:spLocks noGrp="1"/>
          </p:cNvSpPr>
          <p:nvPr>
            <p:ph type="title"/>
          </p:nvPr>
        </p:nvSpPr>
        <p:spPr/>
        <p:txBody>
          <a:bodyPr/>
          <a:lstStyle/>
          <a:p>
            <a:r>
              <a:rPr lang="is-IS" dirty="0"/>
              <a:t>Braille and printed letters</a:t>
            </a:r>
          </a:p>
        </p:txBody>
      </p:sp>
      <p:pic>
        <p:nvPicPr>
          <p:cNvPr id="6" name="Google Shape;292;p44">
            <a:extLst>
              <a:ext uri="{FF2B5EF4-FFF2-40B4-BE49-F238E27FC236}">
                <a16:creationId xmlns:a16="http://schemas.microsoft.com/office/drawing/2014/main" id="{AE60A22F-ABB0-C440-09FF-87EBC51727AC}"/>
              </a:ext>
            </a:extLst>
          </p:cNvPr>
          <p:cNvPicPr preferRelativeResize="0">
            <a:picLocks noGrp="1"/>
          </p:cNvPicPr>
          <p:nvPr>
            <p:ph sz="half" idx="1"/>
          </p:nvPr>
        </p:nvPicPr>
        <p:blipFill rotWithShape="1">
          <a:blip r:embed="rId3">
            <a:alphaModFix/>
          </a:blip>
          <a:srcRect l="5507" t="15675" r="6371"/>
          <a:stretch/>
        </p:blipFill>
        <p:spPr>
          <a:xfrm>
            <a:off x="2391330" y="1894114"/>
            <a:ext cx="4361340" cy="3673250"/>
          </a:xfrm>
          <a:prstGeom prst="rect">
            <a:avLst/>
          </a:prstGeom>
          <a:noFill/>
          <a:ln>
            <a:noFill/>
          </a:ln>
        </p:spPr>
      </p:pic>
    </p:spTree>
    <p:extLst>
      <p:ext uri="{BB962C8B-B14F-4D97-AF65-F5344CB8AC3E}">
        <p14:creationId xmlns:p14="http://schemas.microsoft.com/office/powerpoint/2010/main" val="2152010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FD0B0-27B3-63C5-9FD0-1A4B041CFE3F}"/>
              </a:ext>
            </a:extLst>
          </p:cNvPr>
          <p:cNvSpPr>
            <a:spLocks noGrp="1"/>
          </p:cNvSpPr>
          <p:nvPr>
            <p:ph type="title"/>
          </p:nvPr>
        </p:nvSpPr>
        <p:spPr/>
        <p:txBody>
          <a:bodyPr/>
          <a:lstStyle/>
          <a:p>
            <a:r>
              <a:rPr lang="is-IS" dirty="0"/>
              <a:t>Testing our tactile books</a:t>
            </a:r>
          </a:p>
        </p:txBody>
      </p:sp>
      <p:sp>
        <p:nvSpPr>
          <p:cNvPr id="3" name="Content Placeholder 2">
            <a:extLst>
              <a:ext uri="{FF2B5EF4-FFF2-40B4-BE49-F238E27FC236}">
                <a16:creationId xmlns:a16="http://schemas.microsoft.com/office/drawing/2014/main" id="{0A33BEC3-AAF6-FFDA-C2C3-33D0B69D2804}"/>
              </a:ext>
            </a:extLst>
          </p:cNvPr>
          <p:cNvSpPr>
            <a:spLocks noGrp="1"/>
          </p:cNvSpPr>
          <p:nvPr>
            <p:ph sz="half" idx="1"/>
          </p:nvPr>
        </p:nvSpPr>
        <p:spPr>
          <a:xfrm>
            <a:off x="628650" y="1825625"/>
            <a:ext cx="7822892" cy="4351338"/>
          </a:xfrm>
        </p:spPr>
        <p:txBody>
          <a:bodyPr/>
          <a:lstStyle/>
          <a:p>
            <a:pPr marL="0" indent="0">
              <a:buNone/>
            </a:pPr>
            <a:r>
              <a:rPr lang="is-IS" dirty="0"/>
              <a:t>When the books were almost ready we visited a 4 year old girl in kindergarden, who is one of our children. It was a great success and she loved them.</a:t>
            </a:r>
          </a:p>
        </p:txBody>
      </p:sp>
      <p:pic>
        <p:nvPicPr>
          <p:cNvPr id="8" name="Picture 7" descr="A picture containing text, indoor, person&#10;&#10;Description automatically generated">
            <a:extLst>
              <a:ext uri="{FF2B5EF4-FFF2-40B4-BE49-F238E27FC236}">
                <a16:creationId xmlns:a16="http://schemas.microsoft.com/office/drawing/2014/main" id="{0ED7081E-8CD6-2381-C645-7F11150CF823}"/>
              </a:ext>
            </a:extLst>
          </p:cNvPr>
          <p:cNvPicPr>
            <a:picLocks noChangeAspect="1"/>
          </p:cNvPicPr>
          <p:nvPr/>
        </p:nvPicPr>
        <p:blipFill rotWithShape="1">
          <a:blip r:embed="rId3"/>
          <a:srcRect t="5758" r="5419" b="11942"/>
          <a:stretch/>
        </p:blipFill>
        <p:spPr>
          <a:xfrm>
            <a:off x="3143250" y="2790997"/>
            <a:ext cx="2594176" cy="3089429"/>
          </a:xfrm>
          <a:prstGeom prst="rect">
            <a:avLst/>
          </a:prstGeom>
        </p:spPr>
      </p:pic>
    </p:spTree>
    <p:extLst>
      <p:ext uri="{BB962C8B-B14F-4D97-AF65-F5344CB8AC3E}">
        <p14:creationId xmlns:p14="http://schemas.microsoft.com/office/powerpoint/2010/main" val="3560435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5160-3407-6D1F-0599-4C8755A729F3}"/>
              </a:ext>
            </a:extLst>
          </p:cNvPr>
          <p:cNvSpPr>
            <a:spLocks noGrp="1"/>
          </p:cNvSpPr>
          <p:nvPr>
            <p:ph type="title"/>
          </p:nvPr>
        </p:nvSpPr>
        <p:spPr/>
        <p:txBody>
          <a:bodyPr/>
          <a:lstStyle/>
          <a:p>
            <a:r>
              <a:rPr lang="is-IS" dirty="0"/>
              <a:t>Readings from our books</a:t>
            </a:r>
          </a:p>
        </p:txBody>
      </p:sp>
    </p:spTree>
    <p:extLst>
      <p:ext uri="{BB962C8B-B14F-4D97-AF65-F5344CB8AC3E}">
        <p14:creationId xmlns:p14="http://schemas.microsoft.com/office/powerpoint/2010/main" val="1859269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E9C1-A621-1979-913C-34B21146587E}"/>
              </a:ext>
            </a:extLst>
          </p:cNvPr>
          <p:cNvSpPr>
            <a:spLocks noGrp="1"/>
          </p:cNvSpPr>
          <p:nvPr>
            <p:ph type="title"/>
          </p:nvPr>
        </p:nvSpPr>
        <p:spPr/>
        <p:txBody>
          <a:bodyPr>
            <a:normAutofit/>
          </a:bodyPr>
          <a:lstStyle/>
          <a:p>
            <a:r>
              <a:rPr lang="is-IS" sz="2800" dirty="0"/>
              <a:t>With a child in your arms and book in hand</a:t>
            </a:r>
          </a:p>
        </p:txBody>
      </p:sp>
      <p:sp>
        <p:nvSpPr>
          <p:cNvPr id="3" name="Content Placeholder 2">
            <a:extLst>
              <a:ext uri="{FF2B5EF4-FFF2-40B4-BE49-F238E27FC236}">
                <a16:creationId xmlns:a16="http://schemas.microsoft.com/office/drawing/2014/main" id="{82842829-082B-38F3-9D3A-390628595378}"/>
              </a:ext>
            </a:extLst>
          </p:cNvPr>
          <p:cNvSpPr>
            <a:spLocks noGrp="1"/>
          </p:cNvSpPr>
          <p:nvPr>
            <p:ph sz="half" idx="1"/>
          </p:nvPr>
        </p:nvSpPr>
        <p:spPr>
          <a:xfrm>
            <a:off x="692458" y="1787918"/>
            <a:ext cx="7822303" cy="4351338"/>
          </a:xfrm>
        </p:spPr>
        <p:txBody>
          <a:bodyPr>
            <a:normAutofit lnSpcReduction="10000"/>
          </a:bodyPr>
          <a:lstStyle/>
          <a:p>
            <a:r>
              <a:rPr lang="is-IS" sz="2400" dirty="0">
                <a:solidFill>
                  <a:srgbClr val="000000"/>
                </a:solidFill>
                <a:effectLst/>
                <a:latin typeface="Calibri (Body)"/>
                <a:ea typeface="Times New Roman" panose="02020603050405020304" pitchFamily="18" charset="0"/>
                <a:cs typeface="Arial" panose="020B0604020202020204" pitchFamily="34" charset="0"/>
              </a:rPr>
              <a:t>One of our famous Icelandic children‘s books author said a few years ago:</a:t>
            </a:r>
          </a:p>
          <a:p>
            <a:endParaRPr lang="is-IS" sz="2400" dirty="0">
              <a:solidFill>
                <a:srgbClr val="000000"/>
              </a:solidFill>
              <a:effectLst/>
              <a:latin typeface="Calibri (Body)"/>
              <a:ea typeface="Times New Roman" panose="02020603050405020304" pitchFamily="18" charset="0"/>
              <a:cs typeface="Arial" panose="020B0604020202020204" pitchFamily="34" charset="0"/>
            </a:endParaRPr>
          </a:p>
          <a:p>
            <a:r>
              <a:rPr lang="is-IS" sz="2400" dirty="0">
                <a:solidFill>
                  <a:srgbClr val="000000"/>
                </a:solidFill>
                <a:latin typeface="Calibri (Body)"/>
                <a:ea typeface="Times New Roman" panose="02020603050405020304" pitchFamily="18" charset="0"/>
                <a:cs typeface="Arial" panose="020B0604020202020204" pitchFamily="34" charset="0"/>
              </a:rPr>
              <a:t>„Reading a book with a child gives them an opportunity to ask questions and for the parents to get a glimpse of how the child mind works. A children‘s book creates a peaceful moment to talk about our  thought and have a mindful moment. It gives protection, comfort, hugs and teaching moments. Lets take care of each other with children in our arms and a book in hand“. </a:t>
            </a:r>
            <a:endParaRPr lang="is-IS" sz="2400" dirty="0">
              <a:solidFill>
                <a:srgbClr val="000000"/>
              </a:solidFill>
              <a:effectLst/>
              <a:latin typeface="Calibri (Body)"/>
              <a:ea typeface="Times New Roman" panose="02020603050405020304" pitchFamily="18" charset="0"/>
              <a:cs typeface="Arial" panose="020B0604020202020204" pitchFamily="34" charset="0"/>
            </a:endParaRPr>
          </a:p>
          <a:p>
            <a:endParaRPr lang="is-IS" sz="2400" b="0" i="0" dirty="0">
              <a:solidFill>
                <a:srgbClr val="000000"/>
              </a:solidFill>
              <a:effectLst/>
              <a:latin typeface="Calibri (Body)"/>
              <a:ea typeface="Calibri" panose="020F0502020204030204" pitchFamily="34" charset="0"/>
              <a:cs typeface="Helvetica" panose="020B0604020202020204" pitchFamily="34" charset="0"/>
            </a:endParaRPr>
          </a:p>
          <a:p>
            <a:r>
              <a:rPr lang="is-IS" sz="2400" b="0" i="0" dirty="0">
                <a:solidFill>
                  <a:srgbClr val="000000"/>
                </a:solidFill>
                <a:effectLst/>
                <a:latin typeface="Calibri (Body)"/>
                <a:ea typeface="Calibri" panose="020F0502020204030204" pitchFamily="34" charset="0"/>
                <a:cs typeface="Helvetica" panose="020B0604020202020204" pitchFamily="34" charset="0"/>
              </a:rPr>
              <a:t>These words summarize the importance of our Project „Just Imagine“‘</a:t>
            </a:r>
          </a:p>
        </p:txBody>
      </p:sp>
    </p:spTree>
    <p:extLst>
      <p:ext uri="{BB962C8B-B14F-4D97-AF65-F5344CB8AC3E}">
        <p14:creationId xmlns:p14="http://schemas.microsoft.com/office/powerpoint/2010/main" val="1476581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09600"/>
            <a:ext cx="8401080" cy="990600"/>
          </a:xfrm>
        </p:spPr>
        <p:txBody>
          <a:bodyPr/>
          <a:lstStyle/>
          <a:p>
            <a:r>
              <a:rPr lang="is-IS" dirty="0"/>
              <a:t>The ladies behind the project</a:t>
            </a:r>
          </a:p>
        </p:txBody>
      </p:sp>
      <p:pic>
        <p:nvPicPr>
          <p:cNvPr id="4" name="Content Placeholder 5">
            <a:extLst>
              <a:ext uri="{FF2B5EF4-FFF2-40B4-BE49-F238E27FC236}">
                <a16:creationId xmlns:a16="http://schemas.microsoft.com/office/drawing/2014/main" id="{B4EABAA9-DA68-D1B0-531F-A2CEB8B0CBEB}"/>
              </a:ext>
            </a:extLst>
          </p:cNvPr>
          <p:cNvPicPr>
            <a:picLocks noChangeAspect="1"/>
          </p:cNvPicPr>
          <p:nvPr/>
        </p:nvPicPr>
        <p:blipFill>
          <a:blip r:embed="rId3"/>
          <a:stretch>
            <a:fillRect/>
          </a:stretch>
        </p:blipFill>
        <p:spPr>
          <a:xfrm>
            <a:off x="1775534" y="1846556"/>
            <a:ext cx="5726528" cy="42948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women holding a plaque&#10;&#10;Description automatically generated with medium confidence">
            <a:extLst>
              <a:ext uri="{FF2B5EF4-FFF2-40B4-BE49-F238E27FC236}">
                <a16:creationId xmlns:a16="http://schemas.microsoft.com/office/drawing/2014/main" id="{41FC266B-654A-A85B-7B3C-217BD88EA5E1}"/>
              </a:ext>
            </a:extLst>
          </p:cNvPr>
          <p:cNvPicPr>
            <a:picLocks noGrp="1" noChangeAspect="1"/>
          </p:cNvPicPr>
          <p:nvPr>
            <p:ph sz="half" idx="1"/>
          </p:nvPr>
        </p:nvPicPr>
        <p:blipFill>
          <a:blip r:embed="rId3"/>
          <a:stretch>
            <a:fillRect/>
          </a:stretch>
        </p:blipFill>
        <p:spPr>
          <a:xfrm>
            <a:off x="395536" y="332656"/>
            <a:ext cx="7142857" cy="5760000"/>
          </a:xfrm>
        </p:spPr>
      </p:pic>
    </p:spTree>
    <p:extLst>
      <p:ext uri="{BB962C8B-B14F-4D97-AF65-F5344CB8AC3E}">
        <p14:creationId xmlns:p14="http://schemas.microsoft.com/office/powerpoint/2010/main" val="2170797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8A9D-3042-B783-24F5-C165E3E96B80}"/>
              </a:ext>
            </a:extLst>
          </p:cNvPr>
          <p:cNvSpPr>
            <a:spLocks noGrp="1"/>
          </p:cNvSpPr>
          <p:nvPr>
            <p:ph type="title"/>
          </p:nvPr>
        </p:nvSpPr>
        <p:spPr/>
        <p:txBody>
          <a:bodyPr/>
          <a:lstStyle/>
          <a:p>
            <a:r>
              <a:rPr lang="is-IS" dirty="0"/>
              <a:t>Final words for the future</a:t>
            </a:r>
          </a:p>
        </p:txBody>
      </p:sp>
      <p:sp>
        <p:nvSpPr>
          <p:cNvPr id="3" name="Content Placeholder 2">
            <a:extLst>
              <a:ext uri="{FF2B5EF4-FFF2-40B4-BE49-F238E27FC236}">
                <a16:creationId xmlns:a16="http://schemas.microsoft.com/office/drawing/2014/main" id="{93391625-1AA6-3C01-792B-5962BAB8DEEC}"/>
              </a:ext>
            </a:extLst>
          </p:cNvPr>
          <p:cNvSpPr>
            <a:spLocks noGrp="1"/>
          </p:cNvSpPr>
          <p:nvPr>
            <p:ph sz="half" idx="1"/>
          </p:nvPr>
        </p:nvSpPr>
        <p:spPr>
          <a:xfrm>
            <a:off x="628650" y="1825624"/>
            <a:ext cx="7796258" cy="3889375"/>
          </a:xfrm>
        </p:spPr>
        <p:txBody>
          <a:bodyPr>
            <a:normAutofit/>
          </a:bodyPr>
          <a:lstStyle/>
          <a:p>
            <a:r>
              <a:rPr lang="is-IS" sz="2600" dirty="0">
                <a:solidFill>
                  <a:srgbClr val="000000"/>
                </a:solidFill>
                <a:effectLst/>
                <a:latin typeface="Calibri (Body)"/>
                <a:ea typeface="Times New Roman" panose="02020603050405020304" pitchFamily="18" charset="0"/>
                <a:cs typeface="Arial" panose="020B0604020202020204" pitchFamily="34" charset="0"/>
              </a:rPr>
              <a:t>With this projet we have adressed the importance of meeting every childrens needs and we hope from the bottom of our hearts that these books will encourage other designers, writers and publishing companies to publish more books that are for all children, because all children love tactile books.  </a:t>
            </a:r>
          </a:p>
          <a:p>
            <a:pPr marL="0" indent="0">
              <a:buNone/>
            </a:pPr>
            <a:endParaRPr lang="is-IS" dirty="0"/>
          </a:p>
        </p:txBody>
      </p:sp>
    </p:spTree>
    <p:extLst>
      <p:ext uri="{BB962C8B-B14F-4D97-AF65-F5344CB8AC3E}">
        <p14:creationId xmlns:p14="http://schemas.microsoft.com/office/powerpoint/2010/main" val="3041527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10;&#10;Description automatically generated">
            <a:extLst>
              <a:ext uri="{FF2B5EF4-FFF2-40B4-BE49-F238E27FC236}">
                <a16:creationId xmlns:a16="http://schemas.microsoft.com/office/drawing/2014/main" id="{5DC5C1C5-F6CF-1587-1FC8-13493583C1E9}"/>
              </a:ext>
            </a:extLst>
          </p:cNvPr>
          <p:cNvPicPr>
            <a:picLocks noGrp="1" noChangeAspect="1"/>
          </p:cNvPicPr>
          <p:nvPr>
            <p:ph sz="half" idx="1"/>
          </p:nvPr>
        </p:nvPicPr>
        <p:blipFill>
          <a:blip r:embed="rId3"/>
          <a:stretch>
            <a:fillRect/>
          </a:stretch>
        </p:blipFill>
        <p:spPr>
          <a:xfrm>
            <a:off x="628650" y="2318666"/>
            <a:ext cx="7886700" cy="3336680"/>
          </a:xfrm>
        </p:spPr>
      </p:pic>
      <p:sp>
        <p:nvSpPr>
          <p:cNvPr id="3" name="TextBox 2">
            <a:extLst>
              <a:ext uri="{FF2B5EF4-FFF2-40B4-BE49-F238E27FC236}">
                <a16:creationId xmlns:a16="http://schemas.microsoft.com/office/drawing/2014/main" id="{05153025-FDF4-D595-CA14-CAF527D6F57C}"/>
              </a:ext>
            </a:extLst>
          </p:cNvPr>
          <p:cNvSpPr txBox="1"/>
          <p:nvPr/>
        </p:nvSpPr>
        <p:spPr>
          <a:xfrm>
            <a:off x="481693" y="724465"/>
            <a:ext cx="5832022" cy="600164"/>
          </a:xfrm>
          <a:prstGeom prst="rect">
            <a:avLst/>
          </a:prstGeom>
          <a:noFill/>
        </p:spPr>
        <p:txBody>
          <a:bodyPr wrap="square">
            <a:spAutoFit/>
          </a:bodyPr>
          <a:lstStyle/>
          <a:p>
            <a:r>
              <a:rPr lang="is-IS" sz="3300" dirty="0">
                <a:latin typeface="+mj-lt"/>
              </a:rPr>
              <a:t>Thank you </a:t>
            </a:r>
          </a:p>
        </p:txBody>
      </p:sp>
    </p:spTree>
    <p:extLst>
      <p:ext uri="{BB962C8B-B14F-4D97-AF65-F5344CB8AC3E}">
        <p14:creationId xmlns:p14="http://schemas.microsoft.com/office/powerpoint/2010/main" val="3738623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09600"/>
            <a:ext cx="8401080" cy="990600"/>
          </a:xfrm>
        </p:spPr>
        <p:txBody>
          <a:bodyPr/>
          <a:lstStyle/>
          <a:p>
            <a:r>
              <a:rPr lang="is-IS" dirty="0"/>
              <a:t>Tactile books</a:t>
            </a:r>
          </a:p>
        </p:txBody>
      </p:sp>
      <p:sp>
        <p:nvSpPr>
          <p:cNvPr id="7" name="Content Placeholder 6"/>
          <p:cNvSpPr>
            <a:spLocks noGrp="1"/>
          </p:cNvSpPr>
          <p:nvPr>
            <p:ph sz="half" idx="1"/>
          </p:nvPr>
        </p:nvSpPr>
        <p:spPr>
          <a:xfrm>
            <a:off x="628650" y="1825625"/>
            <a:ext cx="7975798" cy="4351338"/>
          </a:xfrm>
        </p:spPr>
        <p:txBody>
          <a:bodyPr/>
          <a:lstStyle/>
          <a:p>
            <a:r>
              <a:rPr lang="en-GB" dirty="0">
                <a:solidFill>
                  <a:schemeClr val="dk1"/>
                </a:solidFill>
              </a:rPr>
              <a:t>Access to tactile books has not been good through the years, neither in Iceland or other countries in the world. </a:t>
            </a:r>
          </a:p>
          <a:p>
            <a:r>
              <a:rPr lang="en-GB" dirty="0">
                <a:solidFill>
                  <a:schemeClr val="dk1"/>
                </a:solidFill>
              </a:rPr>
              <a:t>There have been projects before but now there was an increased need for young children</a:t>
            </a:r>
          </a:p>
          <a:p>
            <a:endParaRPr lang="is-IS" dirty="0"/>
          </a:p>
        </p:txBody>
      </p:sp>
      <p:pic>
        <p:nvPicPr>
          <p:cNvPr id="5" name="Picture 4" descr="A picture containing indoor&#10;&#10;Description automatically generated">
            <a:extLst>
              <a:ext uri="{FF2B5EF4-FFF2-40B4-BE49-F238E27FC236}">
                <a16:creationId xmlns:a16="http://schemas.microsoft.com/office/drawing/2014/main" id="{47DFEB50-7735-3A80-E32E-ACA06482D4E4}"/>
              </a:ext>
            </a:extLst>
          </p:cNvPr>
          <p:cNvPicPr>
            <a:picLocks noChangeAspect="1"/>
          </p:cNvPicPr>
          <p:nvPr/>
        </p:nvPicPr>
        <p:blipFill>
          <a:blip r:embed="rId3"/>
          <a:stretch>
            <a:fillRect/>
          </a:stretch>
        </p:blipFill>
        <p:spPr>
          <a:xfrm>
            <a:off x="2672916" y="3328337"/>
            <a:ext cx="3798168" cy="2848626"/>
          </a:xfrm>
          <a:prstGeom prst="rect">
            <a:avLst/>
          </a:prstGeom>
        </p:spPr>
      </p:pic>
    </p:spTree>
    <p:extLst>
      <p:ext uri="{BB962C8B-B14F-4D97-AF65-F5344CB8AC3E}">
        <p14:creationId xmlns:p14="http://schemas.microsoft.com/office/powerpoint/2010/main" val="1506147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09600"/>
            <a:ext cx="8401080" cy="990600"/>
          </a:xfrm>
        </p:spPr>
        <p:txBody>
          <a:bodyPr/>
          <a:lstStyle/>
          <a:p>
            <a:r>
              <a:rPr lang="is-IS" dirty="0"/>
              <a:t>An idea is born</a:t>
            </a:r>
          </a:p>
        </p:txBody>
      </p:sp>
      <p:sp>
        <p:nvSpPr>
          <p:cNvPr id="7" name="Content Placeholder 6"/>
          <p:cNvSpPr>
            <a:spLocks noGrp="1"/>
          </p:cNvSpPr>
          <p:nvPr>
            <p:ph sz="half" idx="1"/>
          </p:nvPr>
        </p:nvSpPr>
        <p:spPr>
          <a:xfrm>
            <a:off x="628650" y="1825625"/>
            <a:ext cx="7975798" cy="4351338"/>
          </a:xfrm>
        </p:spPr>
        <p:txBody>
          <a:bodyPr/>
          <a:lstStyle/>
          <a:p>
            <a:r>
              <a:rPr lang="is-IS" dirty="0"/>
              <a:t>Special educational advisors at the National institute, Sjónstöðin, have great interest to make tactile books</a:t>
            </a:r>
          </a:p>
          <a:p>
            <a:r>
              <a:rPr lang="is-IS" dirty="0"/>
              <a:t>En exhibition by an Icelandic artist Gerður Guðmundsdóttir in 2019 called „Skynjun-má snerta“ „Sensation-touching is allowed“ was a turning point</a:t>
            </a:r>
          </a:p>
          <a:p>
            <a:r>
              <a:rPr lang="is-IS" dirty="0"/>
              <a:t>The new idea was a co-operation with advisors for blind and visually impaired children, a designer and a writer, the Dream team.</a:t>
            </a:r>
          </a:p>
          <a:p>
            <a:endParaRPr lang="is-IS" dirty="0"/>
          </a:p>
          <a:p>
            <a:endParaRPr lang="is-IS" dirty="0"/>
          </a:p>
          <a:p>
            <a:endParaRPr lang="is-IS" dirty="0"/>
          </a:p>
        </p:txBody>
      </p:sp>
      <p:pic>
        <p:nvPicPr>
          <p:cNvPr id="9" name="Picture 2" descr="Skynjun - Má snerta | HANDVERK OG HÖNNUN">
            <a:extLst>
              <a:ext uri="{FF2B5EF4-FFF2-40B4-BE49-F238E27FC236}">
                <a16:creationId xmlns:a16="http://schemas.microsoft.com/office/drawing/2014/main" id="{568B48BC-C75A-ED90-6C77-0AF3C1154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4289327"/>
            <a:ext cx="3111201" cy="2074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57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09600"/>
            <a:ext cx="8401080" cy="990600"/>
          </a:xfrm>
        </p:spPr>
        <p:txBody>
          <a:bodyPr/>
          <a:lstStyle/>
          <a:p>
            <a:r>
              <a:rPr lang="is-IS" dirty="0"/>
              <a:t>Then what?</a:t>
            </a:r>
          </a:p>
        </p:txBody>
      </p:sp>
      <p:sp>
        <p:nvSpPr>
          <p:cNvPr id="2" name="Content Placeholder 1">
            <a:extLst>
              <a:ext uri="{FF2B5EF4-FFF2-40B4-BE49-F238E27FC236}">
                <a16:creationId xmlns:a16="http://schemas.microsoft.com/office/drawing/2014/main" id="{F3ABE47E-6813-57C4-BAB3-3EC256A6B2FD}"/>
              </a:ext>
            </a:extLst>
          </p:cNvPr>
          <p:cNvSpPr>
            <a:spLocks noGrp="1"/>
          </p:cNvSpPr>
          <p:nvPr>
            <p:ph sz="half" idx="1"/>
          </p:nvPr>
        </p:nvSpPr>
        <p:spPr>
          <a:xfrm>
            <a:off x="628650" y="1825625"/>
            <a:ext cx="8047806" cy="4351338"/>
          </a:xfrm>
        </p:spPr>
        <p:txBody>
          <a:bodyPr/>
          <a:lstStyle/>
          <a:p>
            <a:r>
              <a:rPr lang="is-IS" dirty="0"/>
              <a:t>Ninna Margrét Þórarinsdóttir a designer and illustrator was interested to do a project with us</a:t>
            </a:r>
          </a:p>
          <a:p>
            <a:r>
              <a:rPr lang="is-IS" dirty="0"/>
              <a:t>We got funding from</a:t>
            </a:r>
          </a:p>
          <a:p>
            <a:pPr lvl="1"/>
            <a:r>
              <a:rPr lang="is-IS" dirty="0"/>
              <a:t>The Blind Union in Iceland</a:t>
            </a:r>
          </a:p>
          <a:p>
            <a:pPr lvl="1"/>
            <a:r>
              <a:rPr lang="is-IS" dirty="0"/>
              <a:t>Children‘s culture fund of Iceland</a:t>
            </a:r>
          </a:p>
        </p:txBody>
      </p:sp>
      <p:pic>
        <p:nvPicPr>
          <p:cNvPr id="5" name="Google Shape;118;p22">
            <a:extLst>
              <a:ext uri="{FF2B5EF4-FFF2-40B4-BE49-F238E27FC236}">
                <a16:creationId xmlns:a16="http://schemas.microsoft.com/office/drawing/2014/main" id="{D287070F-291B-4118-FC37-1AF119B954CB}"/>
              </a:ext>
            </a:extLst>
          </p:cNvPr>
          <p:cNvPicPr preferRelativeResize="0">
            <a:picLocks/>
          </p:cNvPicPr>
          <p:nvPr/>
        </p:nvPicPr>
        <p:blipFill>
          <a:blip r:embed="rId3">
            <a:alphaModFix/>
          </a:blip>
          <a:stretch>
            <a:fillRect/>
          </a:stretch>
        </p:blipFill>
        <p:spPr>
          <a:xfrm>
            <a:off x="816429" y="4001294"/>
            <a:ext cx="2028966" cy="2018620"/>
          </a:xfrm>
          <a:prstGeom prst="rect">
            <a:avLst/>
          </a:prstGeom>
          <a:noFill/>
          <a:ln>
            <a:noFill/>
          </a:ln>
        </p:spPr>
      </p:pic>
      <p:pic>
        <p:nvPicPr>
          <p:cNvPr id="3" name="Content Placeholder 5" descr="A picture containing text, wall, cake, indoor&#10;&#10;Description automatically generated">
            <a:extLst>
              <a:ext uri="{FF2B5EF4-FFF2-40B4-BE49-F238E27FC236}">
                <a16:creationId xmlns:a16="http://schemas.microsoft.com/office/drawing/2014/main" id="{FA9B964A-0AA9-6236-EB80-FDC8054C11F0}"/>
              </a:ext>
            </a:extLst>
          </p:cNvPr>
          <p:cNvPicPr>
            <a:picLocks noChangeAspect="1"/>
          </p:cNvPicPr>
          <p:nvPr/>
        </p:nvPicPr>
        <p:blipFill>
          <a:blip r:embed="rId4"/>
          <a:stretch>
            <a:fillRect/>
          </a:stretch>
        </p:blipFill>
        <p:spPr>
          <a:xfrm>
            <a:off x="5819285" y="2438838"/>
            <a:ext cx="2857171" cy="3809562"/>
          </a:xfrm>
          <a:prstGeom prst="rect">
            <a:avLst/>
          </a:prstGeom>
        </p:spPr>
      </p:pic>
    </p:spTree>
    <p:extLst>
      <p:ext uri="{BB962C8B-B14F-4D97-AF65-F5344CB8AC3E}">
        <p14:creationId xmlns:p14="http://schemas.microsoft.com/office/powerpoint/2010/main" val="758468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09600"/>
            <a:ext cx="8401080" cy="990600"/>
          </a:xfrm>
        </p:spPr>
        <p:txBody>
          <a:bodyPr/>
          <a:lstStyle/>
          <a:p>
            <a:r>
              <a:rPr lang="is-IS" dirty="0"/>
              <a:t>Ninna</a:t>
            </a:r>
          </a:p>
        </p:txBody>
      </p:sp>
      <p:pic>
        <p:nvPicPr>
          <p:cNvPr id="5" name="Google Shape;124;p23">
            <a:extLst>
              <a:ext uri="{FF2B5EF4-FFF2-40B4-BE49-F238E27FC236}">
                <a16:creationId xmlns:a16="http://schemas.microsoft.com/office/drawing/2014/main" id="{F4664ECC-8379-665E-3AC0-F9E080C27A86}"/>
              </a:ext>
            </a:extLst>
          </p:cNvPr>
          <p:cNvPicPr preferRelativeResize="0"/>
          <p:nvPr/>
        </p:nvPicPr>
        <p:blipFill>
          <a:blip r:embed="rId3">
            <a:alphaModFix/>
          </a:blip>
          <a:stretch>
            <a:fillRect/>
          </a:stretch>
        </p:blipFill>
        <p:spPr>
          <a:xfrm>
            <a:off x="66084" y="1600200"/>
            <a:ext cx="2879977" cy="3839949"/>
          </a:xfrm>
          <a:prstGeom prst="rect">
            <a:avLst/>
          </a:prstGeom>
          <a:noFill/>
          <a:ln>
            <a:noFill/>
          </a:ln>
        </p:spPr>
      </p:pic>
      <p:pic>
        <p:nvPicPr>
          <p:cNvPr id="9" name="Google Shape;125;p23">
            <a:extLst>
              <a:ext uri="{FF2B5EF4-FFF2-40B4-BE49-F238E27FC236}">
                <a16:creationId xmlns:a16="http://schemas.microsoft.com/office/drawing/2014/main" id="{C801E889-A435-D4D6-8BBA-D7BE51D3C7F0}"/>
              </a:ext>
            </a:extLst>
          </p:cNvPr>
          <p:cNvPicPr preferRelativeResize="0"/>
          <p:nvPr/>
        </p:nvPicPr>
        <p:blipFill rotWithShape="1">
          <a:blip r:embed="rId4">
            <a:alphaModFix/>
          </a:blip>
          <a:srcRect l="8181" r="18375"/>
          <a:stretch/>
        </p:blipFill>
        <p:spPr>
          <a:xfrm>
            <a:off x="3147470" y="1600200"/>
            <a:ext cx="2820150" cy="3839951"/>
          </a:xfrm>
          <a:prstGeom prst="rect">
            <a:avLst/>
          </a:prstGeom>
          <a:noFill/>
          <a:ln>
            <a:noFill/>
          </a:ln>
        </p:spPr>
      </p:pic>
      <p:pic>
        <p:nvPicPr>
          <p:cNvPr id="10" name="Google Shape;126;p23">
            <a:extLst>
              <a:ext uri="{FF2B5EF4-FFF2-40B4-BE49-F238E27FC236}">
                <a16:creationId xmlns:a16="http://schemas.microsoft.com/office/drawing/2014/main" id="{387CD81E-AA83-D3E2-2D51-E50DC0526365}"/>
              </a:ext>
            </a:extLst>
          </p:cNvPr>
          <p:cNvPicPr preferRelativeResize="0"/>
          <p:nvPr/>
        </p:nvPicPr>
        <p:blipFill>
          <a:blip r:embed="rId5">
            <a:alphaModFix/>
          </a:blip>
          <a:stretch>
            <a:fillRect/>
          </a:stretch>
        </p:blipFill>
        <p:spPr>
          <a:xfrm>
            <a:off x="6142500" y="1600200"/>
            <a:ext cx="2680276" cy="3839951"/>
          </a:xfrm>
          <a:prstGeom prst="rect">
            <a:avLst/>
          </a:prstGeom>
          <a:noFill/>
          <a:ln>
            <a:noFill/>
          </a:ln>
        </p:spPr>
      </p:pic>
    </p:spTree>
    <p:extLst>
      <p:ext uri="{BB962C8B-B14F-4D97-AF65-F5344CB8AC3E}">
        <p14:creationId xmlns:p14="http://schemas.microsoft.com/office/powerpoint/2010/main" val="259717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6AFCD-907A-6160-7EDB-88DD4CC03041}"/>
              </a:ext>
            </a:extLst>
          </p:cNvPr>
          <p:cNvSpPr>
            <a:spLocks noGrp="1"/>
          </p:cNvSpPr>
          <p:nvPr>
            <p:ph type="title"/>
          </p:nvPr>
        </p:nvSpPr>
        <p:spPr/>
        <p:txBody>
          <a:bodyPr/>
          <a:lstStyle/>
          <a:p>
            <a:r>
              <a:rPr lang="is-IS" dirty="0"/>
              <a:t>Our goal</a:t>
            </a:r>
          </a:p>
        </p:txBody>
      </p:sp>
      <p:sp>
        <p:nvSpPr>
          <p:cNvPr id="3" name="Content Placeholder 2">
            <a:extLst>
              <a:ext uri="{FF2B5EF4-FFF2-40B4-BE49-F238E27FC236}">
                <a16:creationId xmlns:a16="http://schemas.microsoft.com/office/drawing/2014/main" id="{AA1DCE3E-7E1B-D05B-E77A-53462F7B1219}"/>
              </a:ext>
            </a:extLst>
          </p:cNvPr>
          <p:cNvSpPr>
            <a:spLocks noGrp="1"/>
          </p:cNvSpPr>
          <p:nvPr>
            <p:ph sz="half" idx="1"/>
          </p:nvPr>
        </p:nvSpPr>
        <p:spPr>
          <a:xfrm>
            <a:off x="628649" y="1825625"/>
            <a:ext cx="8079921" cy="4351338"/>
          </a:xfrm>
        </p:spPr>
        <p:txBody>
          <a:bodyPr>
            <a:normAutofit/>
          </a:bodyPr>
          <a:lstStyle/>
          <a:p>
            <a:r>
              <a:rPr lang="is-IS" sz="2400" dirty="0"/>
              <a:t>Our goal was too work with innovation and interprofessional co-operation between our national institute and artists and designers.</a:t>
            </a:r>
          </a:p>
          <a:p>
            <a:endParaRPr lang="is-IS" sz="2400" dirty="0"/>
          </a:p>
          <a:p>
            <a:r>
              <a:rPr lang="is-IS" sz="2400" dirty="0"/>
              <a:t>It is our sincere wish that the books will inspire joyful, positive and educational quality time for children, families and shcools. </a:t>
            </a:r>
          </a:p>
        </p:txBody>
      </p:sp>
      <p:pic>
        <p:nvPicPr>
          <p:cNvPr id="1026" name="Picture 2" descr="10 classic children's books every family should read together | The  Independent">
            <a:extLst>
              <a:ext uri="{FF2B5EF4-FFF2-40B4-BE49-F238E27FC236}">
                <a16:creationId xmlns:a16="http://schemas.microsoft.com/office/drawing/2014/main" id="{0D3BB864-86C6-3CD0-D4D3-A9FCE21E7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771" y="4495800"/>
            <a:ext cx="2764971" cy="1844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93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BFEDB-959A-2E86-739A-4CEE7309224B}"/>
              </a:ext>
            </a:extLst>
          </p:cNvPr>
          <p:cNvSpPr>
            <a:spLocks noGrp="1"/>
          </p:cNvSpPr>
          <p:nvPr>
            <p:ph type="title"/>
          </p:nvPr>
        </p:nvSpPr>
        <p:spPr/>
        <p:txBody>
          <a:bodyPr/>
          <a:lstStyle/>
          <a:p>
            <a:r>
              <a:rPr lang="is-IS" dirty="0"/>
              <a:t>The books</a:t>
            </a:r>
          </a:p>
        </p:txBody>
      </p:sp>
      <p:sp>
        <p:nvSpPr>
          <p:cNvPr id="3" name="TextBox 2">
            <a:extLst>
              <a:ext uri="{FF2B5EF4-FFF2-40B4-BE49-F238E27FC236}">
                <a16:creationId xmlns:a16="http://schemas.microsoft.com/office/drawing/2014/main" id="{86B014FA-8949-4509-2008-843F042F2A73}"/>
              </a:ext>
            </a:extLst>
          </p:cNvPr>
          <p:cNvSpPr txBox="1"/>
          <p:nvPr/>
        </p:nvSpPr>
        <p:spPr>
          <a:xfrm>
            <a:off x="1475656" y="1959249"/>
            <a:ext cx="6120680" cy="887679"/>
          </a:xfrm>
          <a:prstGeom prst="rect">
            <a:avLst/>
          </a:prstGeom>
          <a:noFill/>
        </p:spPr>
        <p:txBody>
          <a:bodyPr wrap="square" rtlCol="0">
            <a:spAutoFit/>
          </a:bodyPr>
          <a:lstStyle/>
          <a:p>
            <a:pPr marL="0" lvl="0" indent="0" algn="ctr" rtl="0">
              <a:lnSpc>
                <a:spcPct val="115000"/>
              </a:lnSpc>
              <a:spcBef>
                <a:spcPts val="0"/>
              </a:spcBef>
              <a:spcAft>
                <a:spcPts val="0"/>
              </a:spcAft>
              <a:buClr>
                <a:schemeClr val="dk1"/>
              </a:buClr>
              <a:buSzPct val="84615"/>
              <a:buFont typeface="Arial"/>
              <a:buNone/>
            </a:pPr>
            <a:r>
              <a:rPr lang="en-GB" sz="2800" b="1" i="1" dirty="0">
                <a:solidFill>
                  <a:srgbClr val="221E1F"/>
                </a:solidFill>
              </a:rPr>
              <a:t>A series of books for blind children</a:t>
            </a:r>
            <a:endParaRPr lang="en-GB" sz="2000" b="1" dirty="0">
              <a:solidFill>
                <a:srgbClr val="221E1F"/>
              </a:solidFill>
            </a:endParaRPr>
          </a:p>
          <a:p>
            <a:pPr marL="0" lvl="0" indent="0" algn="ctr" rtl="0">
              <a:lnSpc>
                <a:spcPct val="115000"/>
              </a:lnSpc>
              <a:spcBef>
                <a:spcPts val="0"/>
              </a:spcBef>
              <a:spcAft>
                <a:spcPts val="0"/>
              </a:spcAft>
              <a:buClr>
                <a:schemeClr val="dk1"/>
              </a:buClr>
              <a:buSzPct val="104761"/>
              <a:buFont typeface="Arial"/>
              <a:buNone/>
            </a:pPr>
            <a:r>
              <a:rPr lang="en-GB" dirty="0">
                <a:solidFill>
                  <a:srgbClr val="221E1F"/>
                </a:solidFill>
              </a:rPr>
              <a:t>Four books for children age 0-3 og  3-6 years</a:t>
            </a:r>
          </a:p>
        </p:txBody>
      </p:sp>
      <p:pic>
        <p:nvPicPr>
          <p:cNvPr id="4" name="Content Placeholder 5" descr="A picture containing text&#10;&#10;Description automatically generated">
            <a:extLst>
              <a:ext uri="{FF2B5EF4-FFF2-40B4-BE49-F238E27FC236}">
                <a16:creationId xmlns:a16="http://schemas.microsoft.com/office/drawing/2014/main" id="{96417F02-2A35-3534-8A14-8FF6AB8B17AD}"/>
              </a:ext>
            </a:extLst>
          </p:cNvPr>
          <p:cNvPicPr>
            <a:picLocks noGrp="1" noChangeAspect="1"/>
          </p:cNvPicPr>
          <p:nvPr>
            <p:ph sz="half" idx="1"/>
          </p:nvPr>
        </p:nvPicPr>
        <p:blipFill>
          <a:blip r:embed="rId3"/>
          <a:stretch>
            <a:fillRect/>
          </a:stretch>
        </p:blipFill>
        <p:spPr>
          <a:xfrm>
            <a:off x="1475656" y="3720995"/>
            <a:ext cx="6227212" cy="2634589"/>
          </a:xfrm>
        </p:spPr>
      </p:pic>
    </p:spTree>
    <p:extLst>
      <p:ext uri="{BB962C8B-B14F-4D97-AF65-F5344CB8AC3E}">
        <p14:creationId xmlns:p14="http://schemas.microsoft.com/office/powerpoint/2010/main" val="2340960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BFEDB-959A-2E86-739A-4CEE7309224B}"/>
              </a:ext>
            </a:extLst>
          </p:cNvPr>
          <p:cNvSpPr>
            <a:spLocks noGrp="1"/>
          </p:cNvSpPr>
          <p:nvPr>
            <p:ph type="title"/>
          </p:nvPr>
        </p:nvSpPr>
        <p:spPr/>
        <p:txBody>
          <a:bodyPr/>
          <a:lstStyle/>
          <a:p>
            <a:r>
              <a:rPr lang="is-IS" dirty="0"/>
              <a:t>How do you design a tactile book? </a:t>
            </a:r>
          </a:p>
        </p:txBody>
      </p:sp>
      <p:sp>
        <p:nvSpPr>
          <p:cNvPr id="4" name="TextBox 3">
            <a:extLst>
              <a:ext uri="{FF2B5EF4-FFF2-40B4-BE49-F238E27FC236}">
                <a16:creationId xmlns:a16="http://schemas.microsoft.com/office/drawing/2014/main" id="{48C58405-AD20-ED88-4CC5-5A87BA19BF2B}"/>
              </a:ext>
            </a:extLst>
          </p:cNvPr>
          <p:cNvSpPr txBox="1"/>
          <p:nvPr/>
        </p:nvSpPr>
        <p:spPr>
          <a:xfrm>
            <a:off x="326572" y="1560831"/>
            <a:ext cx="5105396" cy="4801314"/>
          </a:xfrm>
          <a:prstGeom prst="rect">
            <a:avLst/>
          </a:prstGeom>
          <a:noFill/>
        </p:spPr>
        <p:txBody>
          <a:bodyPr wrap="square">
            <a:spAutoFit/>
          </a:bodyPr>
          <a:lstStyle/>
          <a:p>
            <a:r>
              <a:rPr lang="is-IS" sz="1800" dirty="0">
                <a:solidFill>
                  <a:srgbClr val="000000"/>
                </a:solidFill>
                <a:effectLst/>
                <a:latin typeface="Century Schoolbook" panose="02040604050505020304" pitchFamily="18" charset="0"/>
                <a:ea typeface="Times New Roman" panose="02020603050405020304" pitchFamily="18" charset="0"/>
                <a:cs typeface="Calibri" panose="020F0502020204030204" pitchFamily="34" charset="0"/>
              </a:rPr>
              <a:t>How do you design a tactile book and what kind of stories to you write? </a:t>
            </a:r>
          </a:p>
          <a:p>
            <a:endParaRPr lang="is-IS" dirty="0">
              <a:solidFill>
                <a:srgbClr val="000000"/>
              </a:solidFill>
              <a:latin typeface="Century Schoolbook" panose="02040604050505020304" pitchFamily="18" charset="0"/>
              <a:ea typeface="Times New Roman" panose="02020603050405020304" pitchFamily="18" charset="0"/>
              <a:cs typeface="Calibri" panose="020F0502020204030204" pitchFamily="34" charset="0"/>
            </a:endParaRPr>
          </a:p>
          <a:p>
            <a:r>
              <a:rPr lang="is-IS" dirty="0">
                <a:solidFill>
                  <a:srgbClr val="000000"/>
                </a:solidFill>
                <a:latin typeface="Century Schoolbook" panose="02040604050505020304" pitchFamily="18" charset="0"/>
                <a:ea typeface="Times New Roman" panose="02020603050405020304" pitchFamily="18" charset="0"/>
                <a:cs typeface="Calibri" panose="020F0502020204030204" pitchFamily="34" charset="0"/>
              </a:rPr>
              <a:t>Research show that it is important for children to relate and connect to the stories they hear and read. There are a few ways to do it, w</a:t>
            </a:r>
            <a:r>
              <a:rPr lang="is-IS" sz="1800" dirty="0">
                <a:solidFill>
                  <a:srgbClr val="000000"/>
                </a:solidFill>
                <a:effectLst/>
                <a:latin typeface="Century Schoolbook" panose="02040604050505020304" pitchFamily="18" charset="0"/>
                <a:ea typeface="Times New Roman" panose="02020603050405020304" pitchFamily="18" charset="0"/>
                <a:cs typeface="Calibri" panose="020F0502020204030204" pitchFamily="34" charset="0"/>
              </a:rPr>
              <a:t>ith real objects and d</a:t>
            </a:r>
            <a:r>
              <a:rPr lang="is-IS" dirty="0">
                <a:solidFill>
                  <a:srgbClr val="000000"/>
                </a:solidFill>
                <a:latin typeface="Century Schoolbook" panose="02040604050505020304" pitchFamily="18" charset="0"/>
                <a:ea typeface="Times New Roman" panose="02020603050405020304" pitchFamily="18" charset="0"/>
                <a:cs typeface="Calibri" panose="020F0502020204030204" pitchFamily="34" charset="0"/>
              </a:rPr>
              <a:t>ifferent texture. Our emphasis was that the reader would not need any vision to enjoy the books.</a:t>
            </a:r>
          </a:p>
          <a:p>
            <a:endParaRPr lang="is-IS" dirty="0">
              <a:solidFill>
                <a:srgbClr val="000000"/>
              </a:solidFill>
              <a:latin typeface="Century Schoolbook" panose="02040604050505020304" pitchFamily="18" charset="0"/>
              <a:cs typeface="Calibri" panose="020F0502020204030204" pitchFamily="34" charset="0"/>
            </a:endParaRPr>
          </a:p>
          <a:p>
            <a:r>
              <a:rPr lang="is-IS" dirty="0">
                <a:solidFill>
                  <a:srgbClr val="000000"/>
                </a:solidFill>
                <a:latin typeface="Century Schoolbook" panose="02040604050505020304" pitchFamily="18" charset="0"/>
                <a:cs typeface="Calibri" panose="020F0502020204030204" pitchFamily="34" charset="0"/>
              </a:rPr>
              <a:t>To make a good accessible tactile book there is a lot to consider so the children have the opportunity to understand and interpret pictures, forms and different texture. The books have to be timeless and of great quality for upcoming generations.</a:t>
            </a:r>
            <a:endParaRPr lang="is-IS" dirty="0">
              <a:latin typeface="Century Schoolbook" panose="02040604050505020304" pitchFamily="18" charset="0"/>
              <a:cs typeface="Times New Roman" panose="02020603050405020304" pitchFamily="18" charset="0"/>
            </a:endParaRPr>
          </a:p>
          <a:p>
            <a:endParaRPr lang="is-IS" dirty="0">
              <a:latin typeface="Century Schoolbook" panose="02040604050505020304" pitchFamily="18" charset="0"/>
              <a:cs typeface="Times New Roman" panose="02020603050405020304" pitchFamily="18" charset="0"/>
            </a:endParaRPr>
          </a:p>
        </p:txBody>
      </p:sp>
      <p:pic>
        <p:nvPicPr>
          <p:cNvPr id="10" name="Picture 9" descr="A picture containing text&#10;&#10;Description automatically generated">
            <a:extLst>
              <a:ext uri="{FF2B5EF4-FFF2-40B4-BE49-F238E27FC236}">
                <a16:creationId xmlns:a16="http://schemas.microsoft.com/office/drawing/2014/main" id="{55FFE6B1-6405-454E-5CBF-4B340A039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539026" y="2162532"/>
            <a:ext cx="3604974" cy="3102427"/>
          </a:xfrm>
          <a:prstGeom prst="rect">
            <a:avLst/>
          </a:prstGeom>
        </p:spPr>
      </p:pic>
    </p:spTree>
    <p:extLst>
      <p:ext uri="{BB962C8B-B14F-4D97-AF65-F5344CB8AC3E}">
        <p14:creationId xmlns:p14="http://schemas.microsoft.com/office/powerpoint/2010/main" val="263410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1613</TotalTime>
  <Words>1261</Words>
  <Application>Microsoft Office PowerPoint</Application>
  <PresentationFormat>On-screen Show (4:3)</PresentationFormat>
  <Paragraphs>102</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(Body)</vt:lpstr>
      <vt:lpstr>Calibri Light</vt:lpstr>
      <vt:lpstr>Century Schoolbook</vt:lpstr>
      <vt:lpstr>Tahoma</vt:lpstr>
      <vt:lpstr>Office Theme</vt:lpstr>
      <vt:lpstr>Just imagine</vt:lpstr>
      <vt:lpstr>The ladies behind the project</vt:lpstr>
      <vt:lpstr>Tactile books</vt:lpstr>
      <vt:lpstr>An idea is born</vt:lpstr>
      <vt:lpstr>Then what?</vt:lpstr>
      <vt:lpstr>Ninna</vt:lpstr>
      <vt:lpstr>Our goal</vt:lpstr>
      <vt:lpstr>The books</vt:lpstr>
      <vt:lpstr>How do you design a tactile book? </vt:lpstr>
      <vt:lpstr>The workprocess</vt:lpstr>
      <vt:lpstr>The workprocess</vt:lpstr>
      <vt:lpstr>The workprocess</vt:lpstr>
      <vt:lpstr>The workprocess</vt:lpstr>
      <vt:lpstr>Our unique advisors</vt:lpstr>
      <vt:lpstr>4 ideas </vt:lpstr>
      <vt:lpstr>Braille and printed letters</vt:lpstr>
      <vt:lpstr>Testing our tactile books</vt:lpstr>
      <vt:lpstr>Readings from our books</vt:lpstr>
      <vt:lpstr>With a child in your arms and book in hand</vt:lpstr>
      <vt:lpstr>PowerPoint Presentation</vt:lpstr>
      <vt:lpstr>Final words for the future</vt:lpstr>
      <vt:lpstr>PowerPoint Presentation</vt:lpstr>
    </vt:vector>
  </TitlesOfParts>
  <Company>Islenska auglysingastofan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Bjorn Jonsson</dc:creator>
  <cp:lastModifiedBy>Ásta Björnsdóttir - SMS</cp:lastModifiedBy>
  <cp:revision>5</cp:revision>
  <cp:lastPrinted>2009-06-23T15:36:16Z</cp:lastPrinted>
  <dcterms:created xsi:type="dcterms:W3CDTF">2009-07-07T15:35:41Z</dcterms:created>
  <dcterms:modified xsi:type="dcterms:W3CDTF">2022-10-19T17:41:48Z</dcterms:modified>
</cp:coreProperties>
</file>