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3B6E4F-1B72-4D3A-BC47-734560979E77}" v="9" dt="2022-08-29T12:07:35.9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B25635-D3A9-4407-866B-E237C7994BCE}" type="datetimeFigureOut">
              <a:rPr lang="da-DK" smtClean="0"/>
              <a:t>06-09-2022</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B13AA-2C56-4021-89BC-4460AC1C6897}" type="slidenum">
              <a:rPr lang="da-DK" smtClean="0"/>
              <a:t>‹nr.›</a:t>
            </a:fld>
            <a:endParaRPr lang="da-DK"/>
          </a:p>
        </p:txBody>
      </p:sp>
    </p:spTree>
    <p:extLst>
      <p:ext uri="{BB962C8B-B14F-4D97-AF65-F5344CB8AC3E}">
        <p14:creationId xmlns:p14="http://schemas.microsoft.com/office/powerpoint/2010/main" val="3723821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9ED638-9DC0-4425-B715-4FA876D0800A}" type="slidenum">
              <a:rPr kumimoji="0" lang="da-DK" sz="12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da-DK"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864427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3" name="Pladsholder til indhold 2"/>
          <p:cNvSpPr>
            <a:spLocks noGrp="1"/>
          </p:cNvSpPr>
          <p:nvPr>
            <p:ph sz="quarter" idx="10"/>
          </p:nvPr>
        </p:nvSpPr>
        <p:spPr>
          <a:xfrm>
            <a:off x="766428" y="269296"/>
            <a:ext cx="8534354" cy="1077041"/>
          </a:xfrm>
        </p:spPr>
        <p:txBody>
          <a:bodyPr/>
          <a:lstStyle>
            <a:lvl1pPr>
              <a:buNone/>
              <a:defRPr/>
            </a:lvl1pPr>
          </a:lstStyle>
          <a:p>
            <a:pPr lvl="0"/>
            <a:r>
              <a:rPr lang="da-DK" dirty="0"/>
              <a:t>Klik for at redigere i master</a:t>
            </a:r>
          </a:p>
        </p:txBody>
      </p:sp>
      <p:sp>
        <p:nvSpPr>
          <p:cNvPr id="5" name="Pladsholder til indhold 4"/>
          <p:cNvSpPr>
            <a:spLocks noGrp="1"/>
          </p:cNvSpPr>
          <p:nvPr>
            <p:ph sz="quarter" idx="11"/>
          </p:nvPr>
        </p:nvSpPr>
        <p:spPr>
          <a:xfrm>
            <a:off x="801057" y="1692899"/>
            <a:ext cx="10345844" cy="4513312"/>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4084558614"/>
      </p:ext>
    </p:extLst>
  </p:cSld>
  <p:clrMapOvr>
    <a:masterClrMapping/>
  </p:clrMapOvr>
  <p:transition spd="med">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Klik for at redigere i master</a:t>
            </a:r>
          </a:p>
        </p:txBody>
      </p:sp>
      <p:sp>
        <p:nvSpPr>
          <p:cNvPr id="3" name="Pladsholder til indhold 4"/>
          <p:cNvSpPr>
            <a:spLocks noGrp="1"/>
          </p:cNvSpPr>
          <p:nvPr>
            <p:ph sz="quarter" idx="11"/>
          </p:nvPr>
        </p:nvSpPr>
        <p:spPr>
          <a:xfrm>
            <a:off x="801057" y="1692899"/>
            <a:ext cx="10345844" cy="4513312"/>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867107090"/>
      </p:ext>
    </p:extLst>
  </p:cSld>
  <p:clrMapOvr>
    <a:masterClrMapping/>
  </p:clrMapOvr>
  <p:transition spd="med">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rugerdefineret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Klik for at redigere i master</a:t>
            </a:r>
          </a:p>
        </p:txBody>
      </p:sp>
      <p:sp>
        <p:nvSpPr>
          <p:cNvPr id="4" name="Pladsholder til indhold 3"/>
          <p:cNvSpPr>
            <a:spLocks noGrp="1"/>
          </p:cNvSpPr>
          <p:nvPr>
            <p:ph sz="quarter" idx="10"/>
          </p:nvPr>
        </p:nvSpPr>
        <p:spPr>
          <a:xfrm>
            <a:off x="800974" y="1797364"/>
            <a:ext cx="4459015" cy="4721525"/>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indhold 5"/>
          <p:cNvSpPr>
            <a:spLocks noGrp="1"/>
          </p:cNvSpPr>
          <p:nvPr>
            <p:ph sz="quarter" idx="11"/>
          </p:nvPr>
        </p:nvSpPr>
        <p:spPr>
          <a:xfrm>
            <a:off x="5852164" y="1797065"/>
            <a:ext cx="4702563" cy="4791185"/>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638304602"/>
      </p:ext>
    </p:extLst>
  </p:cSld>
  <p:clrMapOvr>
    <a:masterClrMapping/>
  </p:clrMapOvr>
  <p:transition spd="med">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audio" Target="../media/audio1.wav"/><Relationship Id="rId4" Type="http://schemas.openxmlformats.org/officeDocument/2006/relationships/theme" Target="../theme/theme1.xml"/><Relationship Id="rId9"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morkeblaa-bjaelke-højkant.pdf"/>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0" y="0"/>
            <a:ext cx="627417" cy="165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descr="IBOS-logo.pdf"/>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8952012" y="-8420"/>
            <a:ext cx="3314479" cy="1655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766416" y="234575"/>
            <a:ext cx="8307701" cy="1142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25281" tIns="112640" rIns="225281" bIns="112640" numCol="1" anchor="ctr" anchorCtr="0" compatLnSpc="1">
            <a:prstTxWarp prst="textNoShape">
              <a:avLst/>
            </a:prstTxWarp>
          </a:bodyPr>
          <a:lstStyle/>
          <a:p>
            <a:pPr lvl="0"/>
            <a:r>
              <a:rPr lang="da-DK" altLang="da-DK" dirty="0"/>
              <a:t>Klik for at redigere titeltypografi i masteren</a:t>
            </a:r>
          </a:p>
        </p:txBody>
      </p:sp>
      <p:pic>
        <p:nvPicPr>
          <p:cNvPr id="1032" name="Picture 14" descr="bjælke-lysegrøn.pdf"/>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4558" y="1449833"/>
            <a:ext cx="12226558" cy="62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3"/>
          <p:cNvSpPr>
            <a:spLocks noGrp="1" noChangeArrowheads="1"/>
          </p:cNvSpPr>
          <p:nvPr>
            <p:ph type="body" idx="1"/>
          </p:nvPr>
        </p:nvSpPr>
        <p:spPr bwMode="auto">
          <a:xfrm>
            <a:off x="766416" y="1599868"/>
            <a:ext cx="10972493" cy="4526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25281" tIns="112640" rIns="225281" bIns="112640" numCol="1" anchor="t" anchorCtr="0" compatLnSpc="1">
            <a:prstTxWarp prst="textNoShape">
              <a:avLst/>
            </a:prstTxWarp>
          </a:bodyPr>
          <a:lstStyle/>
          <a:p>
            <a:pPr lvl="0"/>
            <a:r>
              <a:rPr lang="da-DK" altLang="da-DK" dirty="0"/>
              <a:t>Klik for at redigere teksttypografierne i masteren</a:t>
            </a:r>
          </a:p>
          <a:p>
            <a:pPr lvl="1"/>
            <a:r>
              <a:rPr lang="da-DK" altLang="da-DK" dirty="0"/>
              <a:t>ANDET NIVEAU</a:t>
            </a:r>
          </a:p>
          <a:p>
            <a:pPr lvl="2"/>
            <a:r>
              <a:rPr lang="da-DK" altLang="da-DK" dirty="0"/>
              <a:t>Tredje niveau</a:t>
            </a:r>
          </a:p>
          <a:p>
            <a:pPr lvl="3"/>
            <a:r>
              <a:rPr lang="da-DK" altLang="da-DK" dirty="0"/>
              <a:t>Fjerde niveau</a:t>
            </a:r>
          </a:p>
          <a:p>
            <a:pPr lvl="4"/>
            <a:r>
              <a:rPr lang="da-DK" altLang="da-DK" dirty="0"/>
              <a:t>Femte niveau</a:t>
            </a:r>
          </a:p>
        </p:txBody>
      </p:sp>
      <p:pic>
        <p:nvPicPr>
          <p:cNvPr id="1034" name="Picture 9" descr="kvadrat-grøn.pdf"/>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1120707" y="5798566"/>
            <a:ext cx="1384617" cy="138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36202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spd="med">
    <p:sndAc>
      <p:stSnd>
        <p:snd r:embed="rId5" name="camera.wav"/>
      </p:stSnd>
    </p:sndAc>
  </p:transition>
  <p:txStyles>
    <p:titleStyle>
      <a:lvl1pPr algn="l" defTabSz="1086234" rtl="0" eaLnBrk="1" fontAlgn="base" hangingPunct="1">
        <a:spcBef>
          <a:spcPct val="0"/>
        </a:spcBef>
        <a:spcAft>
          <a:spcPct val="0"/>
        </a:spcAft>
        <a:defRPr sz="4340">
          <a:solidFill>
            <a:schemeClr val="tx2"/>
          </a:solidFill>
          <a:latin typeface="Trade Gothic LT Com Bold"/>
          <a:ea typeface="+mj-ea"/>
          <a:cs typeface="Trade Gothic LT Com Bold"/>
        </a:defRPr>
      </a:lvl1pPr>
      <a:lvl2pPr algn="l" defTabSz="1086234" rtl="0" eaLnBrk="1" fontAlgn="base" hangingPunct="1">
        <a:spcBef>
          <a:spcPct val="0"/>
        </a:spcBef>
        <a:spcAft>
          <a:spcPct val="0"/>
        </a:spcAft>
        <a:defRPr sz="4340">
          <a:solidFill>
            <a:schemeClr val="tx2"/>
          </a:solidFill>
          <a:latin typeface="Trade Gothic LT Com Bold" charset="0"/>
          <a:ea typeface="ＭＳ Ｐゴシック" charset="0"/>
        </a:defRPr>
      </a:lvl2pPr>
      <a:lvl3pPr algn="l" defTabSz="1086234" rtl="0" eaLnBrk="1" fontAlgn="base" hangingPunct="1">
        <a:spcBef>
          <a:spcPct val="0"/>
        </a:spcBef>
        <a:spcAft>
          <a:spcPct val="0"/>
        </a:spcAft>
        <a:defRPr sz="4340">
          <a:solidFill>
            <a:schemeClr val="tx2"/>
          </a:solidFill>
          <a:latin typeface="Trade Gothic LT Com Bold" charset="0"/>
          <a:ea typeface="ＭＳ Ｐゴシック" charset="0"/>
        </a:defRPr>
      </a:lvl3pPr>
      <a:lvl4pPr algn="l" defTabSz="1086234" rtl="0" eaLnBrk="1" fontAlgn="base" hangingPunct="1">
        <a:spcBef>
          <a:spcPct val="0"/>
        </a:spcBef>
        <a:spcAft>
          <a:spcPct val="0"/>
        </a:spcAft>
        <a:defRPr sz="4340">
          <a:solidFill>
            <a:schemeClr val="tx2"/>
          </a:solidFill>
          <a:latin typeface="Trade Gothic LT Com Bold" charset="0"/>
          <a:ea typeface="ＭＳ Ｐゴシック" charset="0"/>
        </a:defRPr>
      </a:lvl4pPr>
      <a:lvl5pPr algn="l" defTabSz="1086234" rtl="0" eaLnBrk="1" fontAlgn="base" hangingPunct="1">
        <a:spcBef>
          <a:spcPct val="0"/>
        </a:spcBef>
        <a:spcAft>
          <a:spcPct val="0"/>
        </a:spcAft>
        <a:defRPr sz="4340">
          <a:solidFill>
            <a:schemeClr val="tx2"/>
          </a:solidFill>
          <a:latin typeface="Trade Gothic LT Com Bold" charset="0"/>
          <a:ea typeface="ＭＳ Ｐゴシック" charset="0"/>
        </a:defRPr>
      </a:lvl5pPr>
      <a:lvl6pPr marL="220462" algn="ctr" defTabSz="1086234" rtl="0" eaLnBrk="1" fontAlgn="base" hangingPunct="1">
        <a:spcBef>
          <a:spcPct val="0"/>
        </a:spcBef>
        <a:spcAft>
          <a:spcPct val="0"/>
        </a:spcAft>
        <a:defRPr sz="5208">
          <a:solidFill>
            <a:schemeClr val="tx2"/>
          </a:solidFill>
          <a:latin typeface="Arial" charset="0"/>
          <a:ea typeface="ＭＳ Ｐゴシック" charset="0"/>
        </a:defRPr>
      </a:lvl6pPr>
      <a:lvl7pPr marL="440924" algn="ctr" defTabSz="1086234" rtl="0" eaLnBrk="1" fontAlgn="base" hangingPunct="1">
        <a:spcBef>
          <a:spcPct val="0"/>
        </a:spcBef>
        <a:spcAft>
          <a:spcPct val="0"/>
        </a:spcAft>
        <a:defRPr sz="5208">
          <a:solidFill>
            <a:schemeClr val="tx2"/>
          </a:solidFill>
          <a:latin typeface="Arial" charset="0"/>
          <a:ea typeface="ＭＳ Ｐゴシック" charset="0"/>
        </a:defRPr>
      </a:lvl7pPr>
      <a:lvl8pPr marL="661386" algn="ctr" defTabSz="1086234" rtl="0" eaLnBrk="1" fontAlgn="base" hangingPunct="1">
        <a:spcBef>
          <a:spcPct val="0"/>
        </a:spcBef>
        <a:spcAft>
          <a:spcPct val="0"/>
        </a:spcAft>
        <a:defRPr sz="5208">
          <a:solidFill>
            <a:schemeClr val="tx2"/>
          </a:solidFill>
          <a:latin typeface="Arial" charset="0"/>
          <a:ea typeface="ＭＳ Ｐゴシック" charset="0"/>
        </a:defRPr>
      </a:lvl8pPr>
      <a:lvl9pPr marL="881847" algn="ctr" defTabSz="1086234" rtl="0" eaLnBrk="1" fontAlgn="base" hangingPunct="1">
        <a:spcBef>
          <a:spcPct val="0"/>
        </a:spcBef>
        <a:spcAft>
          <a:spcPct val="0"/>
        </a:spcAft>
        <a:defRPr sz="5208">
          <a:solidFill>
            <a:schemeClr val="tx2"/>
          </a:solidFill>
          <a:latin typeface="Arial" charset="0"/>
          <a:ea typeface="ＭＳ Ｐゴシック" charset="0"/>
        </a:defRPr>
      </a:lvl9pPr>
    </p:titleStyle>
    <p:bodyStyle>
      <a:lvl1pPr marL="407242" indent="-407242" algn="l" defTabSz="1086234" rtl="0" eaLnBrk="1" fontAlgn="base" hangingPunct="1">
        <a:spcBef>
          <a:spcPct val="20000"/>
        </a:spcBef>
        <a:spcAft>
          <a:spcPct val="0"/>
        </a:spcAft>
        <a:buChar char="•"/>
        <a:defRPr sz="3858">
          <a:solidFill>
            <a:schemeClr val="tx1"/>
          </a:solidFill>
          <a:latin typeface="Trade Gothic LT Com Bold"/>
          <a:ea typeface="+mn-ea"/>
          <a:cs typeface="Trade Gothic LT Com Bold"/>
        </a:defRPr>
      </a:lvl1pPr>
      <a:lvl2pPr marL="956866" indent="-413366" algn="l" defTabSz="1086234" rtl="0" eaLnBrk="1" fontAlgn="base" hangingPunct="1">
        <a:spcBef>
          <a:spcPct val="20000"/>
        </a:spcBef>
        <a:spcAft>
          <a:spcPct val="0"/>
        </a:spcAft>
        <a:buFont typeface="Arial" pitchFamily="34" charset="0"/>
        <a:buChar char="•"/>
        <a:defRPr sz="2893">
          <a:solidFill>
            <a:schemeClr val="tx1"/>
          </a:solidFill>
          <a:latin typeface="Trade Gothic LT Com Bold"/>
          <a:ea typeface="+mn-ea"/>
          <a:cs typeface="Trade Gothic LT Com Bold"/>
        </a:defRPr>
      </a:lvl2pPr>
      <a:lvl3pPr marL="1636623" indent="-551155" algn="l" defTabSz="1086234" rtl="0" eaLnBrk="1" fontAlgn="base" hangingPunct="1">
        <a:spcBef>
          <a:spcPct val="20000"/>
        </a:spcBef>
        <a:spcAft>
          <a:spcPct val="0"/>
        </a:spcAft>
        <a:buFont typeface="Arial" pitchFamily="34" charset="0"/>
        <a:buChar char="•"/>
        <a:defRPr sz="2411">
          <a:solidFill>
            <a:schemeClr val="tx1"/>
          </a:solidFill>
          <a:latin typeface="Trade Gothic LT Com"/>
          <a:ea typeface="+mn-ea"/>
          <a:cs typeface="Trade Gothic LT Com"/>
        </a:defRPr>
      </a:lvl3pPr>
      <a:lvl4pPr marL="2070657" indent="-440924" algn="l" defTabSz="1086234" rtl="0" eaLnBrk="1" fontAlgn="base" hangingPunct="1">
        <a:spcBef>
          <a:spcPct val="20000"/>
        </a:spcBef>
        <a:spcAft>
          <a:spcPct val="0"/>
        </a:spcAft>
        <a:buFont typeface="Arial" pitchFamily="34" charset="0"/>
        <a:buChar char="•"/>
        <a:defRPr sz="1929">
          <a:solidFill>
            <a:schemeClr val="tx1"/>
          </a:solidFill>
          <a:latin typeface="Trade Gothic LT Com"/>
          <a:ea typeface="ＭＳ Ｐゴシック" pitchFamily="34" charset="-128"/>
          <a:cs typeface="Trade Gothic LT Com"/>
        </a:defRPr>
      </a:lvl4pPr>
      <a:lvl5pPr marL="2530718" indent="-358250" algn="l" defTabSz="1086234" rtl="0" eaLnBrk="1" fontAlgn="base" hangingPunct="1">
        <a:spcBef>
          <a:spcPct val="20000"/>
        </a:spcBef>
        <a:spcAft>
          <a:spcPct val="0"/>
        </a:spcAft>
        <a:buFont typeface="Arial" pitchFamily="34" charset="0"/>
        <a:buChar char="•"/>
        <a:defRPr sz="1929">
          <a:solidFill>
            <a:schemeClr val="tx1"/>
          </a:solidFill>
          <a:latin typeface="Trade Gothic LT Com"/>
          <a:ea typeface="ＭＳ Ｐゴシック" pitchFamily="34" charset="-128"/>
          <a:cs typeface="Trade Gothic LT Com"/>
        </a:defRPr>
      </a:lvl5pPr>
      <a:lvl6pPr marL="2664680" indent="-271750" algn="l" defTabSz="1086234" rtl="0" eaLnBrk="1" fontAlgn="base" hangingPunct="1">
        <a:spcBef>
          <a:spcPct val="20000"/>
        </a:spcBef>
        <a:spcAft>
          <a:spcPct val="0"/>
        </a:spcAft>
        <a:buChar char="»"/>
        <a:defRPr sz="2363">
          <a:solidFill>
            <a:schemeClr val="tx1"/>
          </a:solidFill>
          <a:latin typeface="+mn-lt"/>
          <a:ea typeface="+mn-ea"/>
        </a:defRPr>
      </a:lvl6pPr>
      <a:lvl7pPr marL="2885141" indent="-271750" algn="l" defTabSz="1086234" rtl="0" eaLnBrk="1" fontAlgn="base" hangingPunct="1">
        <a:spcBef>
          <a:spcPct val="20000"/>
        </a:spcBef>
        <a:spcAft>
          <a:spcPct val="0"/>
        </a:spcAft>
        <a:buChar char="»"/>
        <a:defRPr sz="2363">
          <a:solidFill>
            <a:schemeClr val="tx1"/>
          </a:solidFill>
          <a:latin typeface="+mn-lt"/>
          <a:ea typeface="+mn-ea"/>
        </a:defRPr>
      </a:lvl7pPr>
      <a:lvl8pPr marL="3105603" indent="-271750" algn="l" defTabSz="1086234" rtl="0" eaLnBrk="1" fontAlgn="base" hangingPunct="1">
        <a:spcBef>
          <a:spcPct val="20000"/>
        </a:spcBef>
        <a:spcAft>
          <a:spcPct val="0"/>
        </a:spcAft>
        <a:buChar char="»"/>
        <a:defRPr sz="2363">
          <a:solidFill>
            <a:schemeClr val="tx1"/>
          </a:solidFill>
          <a:latin typeface="+mn-lt"/>
          <a:ea typeface="+mn-ea"/>
        </a:defRPr>
      </a:lvl8pPr>
      <a:lvl9pPr marL="3326065" indent="-271750" algn="l" defTabSz="1086234" rtl="0" eaLnBrk="1" fontAlgn="base" hangingPunct="1">
        <a:spcBef>
          <a:spcPct val="20000"/>
        </a:spcBef>
        <a:spcAft>
          <a:spcPct val="0"/>
        </a:spcAft>
        <a:buChar char="»"/>
        <a:defRPr sz="2363">
          <a:solidFill>
            <a:schemeClr val="tx1"/>
          </a:solidFill>
          <a:latin typeface="+mn-lt"/>
          <a:ea typeface="+mn-ea"/>
        </a:defRPr>
      </a:lvl9pPr>
    </p:bodyStyle>
    <p:otherStyle>
      <a:defPPr>
        <a:defRPr lang="en-US"/>
      </a:defPPr>
      <a:lvl1pPr marL="0" algn="l" defTabSz="220462" rtl="0" eaLnBrk="1" latinLnBrk="0" hangingPunct="1">
        <a:defRPr sz="868" kern="1200">
          <a:solidFill>
            <a:schemeClr val="tx1"/>
          </a:solidFill>
          <a:latin typeface="+mn-lt"/>
          <a:ea typeface="+mn-ea"/>
          <a:cs typeface="+mn-cs"/>
        </a:defRPr>
      </a:lvl1pPr>
      <a:lvl2pPr marL="220462" algn="l" defTabSz="220462" rtl="0" eaLnBrk="1" latinLnBrk="0" hangingPunct="1">
        <a:defRPr sz="868" kern="1200">
          <a:solidFill>
            <a:schemeClr val="tx1"/>
          </a:solidFill>
          <a:latin typeface="+mn-lt"/>
          <a:ea typeface="+mn-ea"/>
          <a:cs typeface="+mn-cs"/>
        </a:defRPr>
      </a:lvl2pPr>
      <a:lvl3pPr marL="440924" algn="l" defTabSz="220462" rtl="0" eaLnBrk="1" latinLnBrk="0" hangingPunct="1">
        <a:defRPr sz="868" kern="1200">
          <a:solidFill>
            <a:schemeClr val="tx1"/>
          </a:solidFill>
          <a:latin typeface="+mn-lt"/>
          <a:ea typeface="+mn-ea"/>
          <a:cs typeface="+mn-cs"/>
        </a:defRPr>
      </a:lvl3pPr>
      <a:lvl4pPr marL="661386" algn="l" defTabSz="220462" rtl="0" eaLnBrk="1" latinLnBrk="0" hangingPunct="1">
        <a:defRPr sz="868" kern="1200">
          <a:solidFill>
            <a:schemeClr val="tx1"/>
          </a:solidFill>
          <a:latin typeface="+mn-lt"/>
          <a:ea typeface="+mn-ea"/>
          <a:cs typeface="+mn-cs"/>
        </a:defRPr>
      </a:lvl4pPr>
      <a:lvl5pPr marL="881847" algn="l" defTabSz="220462" rtl="0" eaLnBrk="1" latinLnBrk="0" hangingPunct="1">
        <a:defRPr sz="868" kern="1200">
          <a:solidFill>
            <a:schemeClr val="tx1"/>
          </a:solidFill>
          <a:latin typeface="+mn-lt"/>
          <a:ea typeface="+mn-ea"/>
          <a:cs typeface="+mn-cs"/>
        </a:defRPr>
      </a:lvl5pPr>
      <a:lvl6pPr marL="1102309" algn="l" defTabSz="220462" rtl="0" eaLnBrk="1" latinLnBrk="0" hangingPunct="1">
        <a:defRPr sz="868" kern="1200">
          <a:solidFill>
            <a:schemeClr val="tx1"/>
          </a:solidFill>
          <a:latin typeface="+mn-lt"/>
          <a:ea typeface="+mn-ea"/>
          <a:cs typeface="+mn-cs"/>
        </a:defRPr>
      </a:lvl6pPr>
      <a:lvl7pPr marL="1322771" algn="l" defTabSz="220462" rtl="0" eaLnBrk="1" latinLnBrk="0" hangingPunct="1">
        <a:defRPr sz="868" kern="1200">
          <a:solidFill>
            <a:schemeClr val="tx1"/>
          </a:solidFill>
          <a:latin typeface="+mn-lt"/>
          <a:ea typeface="+mn-ea"/>
          <a:cs typeface="+mn-cs"/>
        </a:defRPr>
      </a:lvl7pPr>
      <a:lvl8pPr marL="1543233" algn="l" defTabSz="220462" rtl="0" eaLnBrk="1" latinLnBrk="0" hangingPunct="1">
        <a:defRPr sz="868" kern="1200">
          <a:solidFill>
            <a:schemeClr val="tx1"/>
          </a:solidFill>
          <a:latin typeface="+mn-lt"/>
          <a:ea typeface="+mn-ea"/>
          <a:cs typeface="+mn-cs"/>
        </a:defRPr>
      </a:lvl8pPr>
      <a:lvl9pPr marL="1763695" algn="l" defTabSz="220462" rtl="0" eaLnBrk="1" latinLnBrk="0" hangingPunct="1">
        <a:defRPr sz="8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idx="4294967295"/>
          </p:nvPr>
        </p:nvSpPr>
        <p:spPr>
          <a:xfrm>
            <a:off x="609753" y="274811"/>
            <a:ext cx="8281041" cy="1142872"/>
          </a:xfrm>
        </p:spPr>
        <p:txBody>
          <a:bodyPr/>
          <a:lstStyle/>
          <a:p>
            <a:br>
              <a:rPr lang="en-US" altLang="da-DK" sz="2000" dirty="0">
                <a:latin typeface="Trade Gothic LT Com Bold" pitchFamily="34" charset="0"/>
              </a:rPr>
            </a:br>
            <a:br>
              <a:rPr lang="en-US" altLang="da-DK" sz="2000" dirty="0">
                <a:latin typeface="Trade Gothic LT Com Bold" pitchFamily="34" charset="0"/>
              </a:rPr>
            </a:br>
            <a:br>
              <a:rPr lang="en-US" altLang="da-DK" sz="2000" dirty="0">
                <a:latin typeface="Trade Gothic LT Com Bold" pitchFamily="34" charset="0"/>
              </a:rPr>
            </a:br>
            <a:r>
              <a:rPr lang="en-US" altLang="da-DK" sz="4800" b="1" dirty="0">
                <a:latin typeface="Trade Gothic LT Com Bold" pitchFamily="34" charset="0"/>
              </a:rPr>
              <a:t>Getting ready for education </a:t>
            </a:r>
            <a:br>
              <a:rPr lang="en-US" altLang="da-DK" sz="2000" dirty="0">
                <a:latin typeface="Trade Gothic LT Com Bold" pitchFamily="34" charset="0"/>
              </a:rPr>
            </a:br>
            <a:r>
              <a:rPr lang="en-US" altLang="da-DK" sz="2000" dirty="0">
                <a:latin typeface="Trade Gothic LT Com Bold" pitchFamily="34" charset="0"/>
              </a:rPr>
              <a:t>How do we assist the young VIP to prepare for and complete an                    education? </a:t>
            </a:r>
            <a:br>
              <a:rPr lang="en-US" altLang="da-DK" sz="3472" dirty="0">
                <a:latin typeface="Trade Gothic LT Com Bold" pitchFamily="34" charset="0"/>
              </a:rPr>
            </a:br>
            <a:br>
              <a:rPr lang="da-DK" altLang="da-DK" sz="3472" dirty="0">
                <a:latin typeface="Trade Gothic LT Com Bold" pitchFamily="34" charset="0"/>
              </a:rPr>
            </a:br>
            <a:endParaRPr lang="da-DK" altLang="da-DK" sz="3472" dirty="0">
              <a:latin typeface="Trade Gothic LT Com Bold" pitchFamily="34" charset="0"/>
            </a:endParaRPr>
          </a:p>
        </p:txBody>
      </p:sp>
      <p:sp>
        <p:nvSpPr>
          <p:cNvPr id="11266" name="Content Placeholder 2"/>
          <p:cNvSpPr>
            <a:spLocks noGrp="1"/>
          </p:cNvSpPr>
          <p:nvPr>
            <p:ph idx="4294967295"/>
          </p:nvPr>
        </p:nvSpPr>
        <p:spPr>
          <a:xfrm>
            <a:off x="627360" y="1808081"/>
            <a:ext cx="10937281" cy="4641735"/>
          </a:xfrm>
        </p:spPr>
        <p:txBody>
          <a:bodyPr/>
          <a:lstStyle/>
          <a:p>
            <a:pPr>
              <a:buNone/>
            </a:pPr>
            <a:endParaRPr lang="da-DK" altLang="da-DK" sz="2893" dirty="0">
              <a:latin typeface="Trade Gothic LT Com Bold" pitchFamily="34" charset="0"/>
            </a:endParaRPr>
          </a:p>
          <a:p>
            <a:pPr>
              <a:buNone/>
            </a:pPr>
            <a:r>
              <a:rPr lang="da-DK" altLang="da-DK" sz="2893" dirty="0">
                <a:latin typeface="Trade Gothic LT Com Bold" pitchFamily="34" charset="0"/>
              </a:rPr>
              <a:t>By guidance </a:t>
            </a:r>
            <a:r>
              <a:rPr lang="da-DK" altLang="da-DK" sz="2893" dirty="0" err="1">
                <a:latin typeface="Trade Gothic LT Com Bold" pitchFamily="34" charset="0"/>
              </a:rPr>
              <a:t>counsellors</a:t>
            </a:r>
            <a:r>
              <a:rPr lang="da-DK" altLang="da-DK" sz="2893" dirty="0">
                <a:latin typeface="Trade Gothic LT Com Bold" pitchFamily="34" charset="0"/>
              </a:rPr>
              <a:t> for VIP </a:t>
            </a:r>
          </a:p>
          <a:p>
            <a:pPr>
              <a:buNone/>
            </a:pPr>
            <a:r>
              <a:rPr lang="da-DK" altLang="da-DK" sz="2893" dirty="0">
                <a:latin typeface="Trade Gothic LT Com Bold" pitchFamily="34" charset="0"/>
              </a:rPr>
              <a:t>Tina Thøgersen &amp; Isabelle Genevey, IBOS, DK</a:t>
            </a:r>
          </a:p>
          <a:p>
            <a:pPr>
              <a:buNone/>
            </a:pPr>
            <a:endParaRPr lang="da-DK" altLang="da-DK" sz="2893" dirty="0">
              <a:latin typeface="Trade Gothic LT Com Bold" pitchFamily="34" charset="0"/>
            </a:endParaRPr>
          </a:p>
          <a:p>
            <a:pPr>
              <a:buNone/>
            </a:pPr>
            <a:r>
              <a:rPr lang="da-DK" altLang="da-DK" sz="2893" dirty="0">
                <a:latin typeface="Trade Gothic LT Com Bold" pitchFamily="34" charset="0"/>
              </a:rPr>
              <a:t>Agenda</a:t>
            </a:r>
            <a:r>
              <a:rPr lang="da-DK" altLang="da-DK" sz="2893" dirty="0"/>
              <a:t>:</a:t>
            </a:r>
            <a:endParaRPr lang="da-DK" dirty="0"/>
          </a:p>
          <a:p>
            <a:pPr marL="0" indent="0">
              <a:buNone/>
            </a:pPr>
            <a:r>
              <a:rPr lang="da-DK" altLang="da-DK" sz="2000" dirty="0">
                <a:latin typeface="Trade Gothic LT Com Bold" pitchFamily="34" charset="0"/>
              </a:rPr>
              <a:t>9:45-9.50 </a:t>
            </a:r>
            <a:r>
              <a:rPr lang="da-DK" altLang="da-DK" sz="2000" dirty="0" err="1">
                <a:latin typeface="Trade Gothic LT Com Bold" pitchFamily="34" charset="0"/>
              </a:rPr>
              <a:t>Welcome</a:t>
            </a:r>
            <a:endParaRPr lang="da-DK" altLang="da-DK" sz="2000" dirty="0">
              <a:latin typeface="Trade Gothic LT Com Bold" pitchFamily="34" charset="0"/>
            </a:endParaRPr>
          </a:p>
          <a:p>
            <a:pPr marL="0" indent="0">
              <a:buNone/>
            </a:pPr>
            <a:r>
              <a:rPr lang="da-DK" altLang="da-DK" sz="2000" dirty="0">
                <a:latin typeface="Trade Gothic LT Com Bold" pitchFamily="34" charset="0"/>
              </a:rPr>
              <a:t>9:50- 10:20 Presentation</a:t>
            </a:r>
          </a:p>
          <a:p>
            <a:pPr marL="0" indent="0">
              <a:buNone/>
            </a:pPr>
            <a:r>
              <a:rPr lang="da-DK" altLang="da-DK" sz="2000">
                <a:latin typeface="Trade Gothic LT Com Bold" pitchFamily="34" charset="0"/>
              </a:rPr>
              <a:t>10.20-10.30 </a:t>
            </a:r>
            <a:r>
              <a:rPr lang="da-DK" altLang="da-DK" sz="2000" dirty="0" err="1">
                <a:latin typeface="Trade Gothic LT Com Bold" pitchFamily="34" charset="0"/>
              </a:rPr>
              <a:t>Questions</a:t>
            </a:r>
            <a:r>
              <a:rPr lang="da-DK" altLang="da-DK" sz="2000" dirty="0">
                <a:latin typeface="Trade Gothic LT Com Bold" pitchFamily="34" charset="0"/>
              </a:rPr>
              <a:t> and </a:t>
            </a:r>
            <a:r>
              <a:rPr lang="da-DK" altLang="da-DK" sz="2000" dirty="0" err="1">
                <a:latin typeface="Trade Gothic LT Com Bold" pitchFamily="34" charset="0"/>
              </a:rPr>
              <a:t>debate</a:t>
            </a:r>
            <a:endParaRPr lang="da-DK" altLang="da-DK" sz="1929" dirty="0">
              <a:latin typeface="Trade Gothic LT Com Bold" pitchFamily="34" charset="0"/>
            </a:endParaRPr>
          </a:p>
        </p:txBody>
      </p:sp>
    </p:spTree>
  </p:cSld>
  <p:clrMapOvr>
    <a:masterClrMapping/>
  </p:clrMapOvr>
  <p:transition spd="med">
    <p:sndAc>
      <p:stSnd>
        <p:snd r:embed="rId3" name="camera.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9C546521-23EA-5AC2-EF54-46CC561246E5}"/>
              </a:ext>
            </a:extLst>
          </p:cNvPr>
          <p:cNvSpPr>
            <a:spLocks noGrp="1"/>
          </p:cNvSpPr>
          <p:nvPr>
            <p:ph sz="quarter" idx="10"/>
          </p:nvPr>
        </p:nvSpPr>
        <p:spPr/>
        <p:txBody>
          <a:bodyPr/>
          <a:lstStyle/>
          <a:p>
            <a:r>
              <a:rPr lang="da-DK" dirty="0"/>
              <a:t>Year </a:t>
            </a:r>
            <a:r>
              <a:rPr lang="da-DK" dirty="0" err="1"/>
              <a:t>round</a:t>
            </a:r>
            <a:r>
              <a:rPr lang="da-DK" dirty="0"/>
              <a:t> </a:t>
            </a:r>
            <a:r>
              <a:rPr lang="da-DK" dirty="0" err="1"/>
              <a:t>Counselling</a:t>
            </a:r>
            <a:endParaRPr lang="da-DK" dirty="0"/>
          </a:p>
        </p:txBody>
      </p:sp>
      <p:sp>
        <p:nvSpPr>
          <p:cNvPr id="3" name="Pladsholder til indhold 2">
            <a:extLst>
              <a:ext uri="{FF2B5EF4-FFF2-40B4-BE49-F238E27FC236}">
                <a16:creationId xmlns:a16="http://schemas.microsoft.com/office/drawing/2014/main" id="{D3A7A55B-B38F-EC04-297E-D6CBDA1C404A}"/>
              </a:ext>
            </a:extLst>
          </p:cNvPr>
          <p:cNvSpPr>
            <a:spLocks noGrp="1"/>
          </p:cNvSpPr>
          <p:nvPr>
            <p:ph sz="quarter" idx="11"/>
          </p:nvPr>
        </p:nvSpPr>
        <p:spPr/>
        <p:txBody>
          <a:bodyPr/>
          <a:lstStyle/>
          <a:p>
            <a:r>
              <a:rPr lang="en-US" dirty="0"/>
              <a:t>A school contacts us if a student needs SPS.</a:t>
            </a:r>
          </a:p>
          <a:p>
            <a:r>
              <a:rPr lang="en-US" dirty="0"/>
              <a:t>For individuals – clarification and guidance</a:t>
            </a:r>
          </a:p>
          <a:p>
            <a:r>
              <a:rPr lang="en-US" dirty="0"/>
              <a:t>We offer advice about visual impairment and studying to educational institutions, students, pupils, vision consultants, parents etc.</a:t>
            </a:r>
          </a:p>
          <a:p>
            <a:endParaRPr lang="da-DK" dirty="0"/>
          </a:p>
        </p:txBody>
      </p:sp>
    </p:spTree>
    <p:extLst>
      <p:ext uri="{BB962C8B-B14F-4D97-AF65-F5344CB8AC3E}">
        <p14:creationId xmlns:p14="http://schemas.microsoft.com/office/powerpoint/2010/main" val="3272211150"/>
      </p:ext>
    </p:extLst>
  </p:cSld>
  <p:clrMapOvr>
    <a:masterClrMapping/>
  </p:clrMapOvr>
  <p:transition spd="med">
    <p:sndAc>
      <p:stSnd>
        <p:snd r:embed="rId2" name="camera.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351B44A4-30D6-ABED-F1E1-A2605AB5C1F2}"/>
              </a:ext>
            </a:extLst>
          </p:cNvPr>
          <p:cNvSpPr>
            <a:spLocks noGrp="1"/>
          </p:cNvSpPr>
          <p:nvPr>
            <p:ph sz="quarter" idx="10"/>
          </p:nvPr>
        </p:nvSpPr>
        <p:spPr/>
        <p:txBody>
          <a:bodyPr/>
          <a:lstStyle/>
          <a:p>
            <a:r>
              <a:rPr lang="da-DK" sz="6000" dirty="0" err="1"/>
              <a:t>Debate</a:t>
            </a:r>
            <a:endParaRPr lang="da-DK" sz="6000" dirty="0"/>
          </a:p>
        </p:txBody>
      </p:sp>
      <p:sp>
        <p:nvSpPr>
          <p:cNvPr id="3" name="Pladsholder til indhold 2">
            <a:extLst>
              <a:ext uri="{FF2B5EF4-FFF2-40B4-BE49-F238E27FC236}">
                <a16:creationId xmlns:a16="http://schemas.microsoft.com/office/drawing/2014/main" id="{D2B4FFAE-EBFD-AB07-EA7B-E607FAEC7C16}"/>
              </a:ext>
            </a:extLst>
          </p:cNvPr>
          <p:cNvSpPr>
            <a:spLocks noGrp="1"/>
          </p:cNvSpPr>
          <p:nvPr>
            <p:ph sz="quarter" idx="11"/>
          </p:nvPr>
        </p:nvSpPr>
        <p:spPr/>
        <p:txBody>
          <a:bodyPr/>
          <a:lstStyle/>
          <a:p>
            <a:r>
              <a:rPr lang="da-DK" dirty="0" err="1"/>
              <a:t>Questions</a:t>
            </a:r>
            <a:r>
              <a:rPr lang="da-DK" dirty="0"/>
              <a:t>?</a:t>
            </a:r>
          </a:p>
          <a:p>
            <a:r>
              <a:rPr lang="da-DK" dirty="0" err="1"/>
              <a:t>What</a:t>
            </a:r>
            <a:r>
              <a:rPr lang="da-DK" dirty="0"/>
              <a:t> is new for </a:t>
            </a:r>
            <a:r>
              <a:rPr lang="da-DK" dirty="0" err="1"/>
              <a:t>you</a:t>
            </a:r>
            <a:r>
              <a:rPr lang="da-DK" dirty="0"/>
              <a:t> in </a:t>
            </a:r>
            <a:r>
              <a:rPr lang="da-DK" dirty="0" err="1"/>
              <a:t>this</a:t>
            </a:r>
            <a:r>
              <a:rPr lang="da-DK" dirty="0"/>
              <a:t> </a:t>
            </a:r>
            <a:r>
              <a:rPr lang="da-DK" dirty="0" err="1"/>
              <a:t>presentation</a:t>
            </a:r>
            <a:r>
              <a:rPr lang="da-DK" dirty="0"/>
              <a:t>?</a:t>
            </a:r>
          </a:p>
          <a:p>
            <a:r>
              <a:rPr lang="da-DK" dirty="0"/>
              <a:t>2+2 </a:t>
            </a:r>
          </a:p>
          <a:p>
            <a:endParaRPr lang="da-DK" dirty="0"/>
          </a:p>
          <a:p>
            <a:r>
              <a:rPr lang="da-DK" dirty="0" err="1"/>
              <a:t>Thank</a:t>
            </a:r>
            <a:r>
              <a:rPr lang="da-DK" dirty="0"/>
              <a:t> </a:t>
            </a:r>
            <a:r>
              <a:rPr lang="da-DK" dirty="0" err="1"/>
              <a:t>you</a:t>
            </a:r>
            <a:r>
              <a:rPr lang="da-DK" dirty="0"/>
              <a:t> for </a:t>
            </a:r>
            <a:r>
              <a:rPr lang="da-DK" dirty="0" err="1"/>
              <a:t>joining</a:t>
            </a:r>
            <a:r>
              <a:rPr lang="da-DK" dirty="0"/>
              <a:t> </a:t>
            </a:r>
            <a:r>
              <a:rPr lang="da-DK" dirty="0" err="1"/>
              <a:t>our</a:t>
            </a:r>
            <a:r>
              <a:rPr lang="da-DK" dirty="0"/>
              <a:t> workshop 🤓</a:t>
            </a:r>
          </a:p>
          <a:p>
            <a:pPr marL="0" indent="0">
              <a:buNone/>
            </a:pPr>
            <a:endParaRPr lang="da-DK" dirty="0"/>
          </a:p>
        </p:txBody>
      </p:sp>
    </p:spTree>
    <p:extLst>
      <p:ext uri="{BB962C8B-B14F-4D97-AF65-F5344CB8AC3E}">
        <p14:creationId xmlns:p14="http://schemas.microsoft.com/office/powerpoint/2010/main" val="2420840582"/>
      </p:ext>
    </p:extLst>
  </p:cSld>
  <p:clrMapOvr>
    <a:masterClrMapping/>
  </p:clrMapOvr>
  <p:transition spd="med">
    <p:sndAc>
      <p:stSnd>
        <p:snd r:embed="rId2" name="camera.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E4FE829A-C890-555D-093A-D07B40308F41}"/>
              </a:ext>
            </a:extLst>
          </p:cNvPr>
          <p:cNvSpPr>
            <a:spLocks noGrp="1"/>
          </p:cNvSpPr>
          <p:nvPr>
            <p:ph sz="quarter" idx="10"/>
          </p:nvPr>
        </p:nvSpPr>
        <p:spPr/>
        <p:txBody>
          <a:bodyPr/>
          <a:lstStyle/>
          <a:p>
            <a:r>
              <a:rPr lang="da-DK" dirty="0"/>
              <a:t>Background</a:t>
            </a:r>
          </a:p>
        </p:txBody>
      </p:sp>
      <p:sp>
        <p:nvSpPr>
          <p:cNvPr id="3" name="Pladsholder til indhold 2">
            <a:extLst>
              <a:ext uri="{FF2B5EF4-FFF2-40B4-BE49-F238E27FC236}">
                <a16:creationId xmlns:a16="http://schemas.microsoft.com/office/drawing/2014/main" id="{FAACA637-4419-7558-92B4-2B8CD1EF4432}"/>
              </a:ext>
            </a:extLst>
          </p:cNvPr>
          <p:cNvSpPr>
            <a:spLocks noGrp="1"/>
          </p:cNvSpPr>
          <p:nvPr>
            <p:ph sz="quarter" idx="11"/>
          </p:nvPr>
        </p:nvSpPr>
        <p:spPr/>
        <p:txBody>
          <a:bodyPr/>
          <a:lstStyle/>
          <a:p>
            <a:r>
              <a:rPr lang="en-US" sz="3200" dirty="0"/>
              <a:t>Early intervention</a:t>
            </a:r>
          </a:p>
          <a:p>
            <a:r>
              <a:rPr lang="en-US" sz="3200" dirty="0"/>
              <a:t>Adequate compensation</a:t>
            </a:r>
          </a:p>
          <a:p>
            <a:r>
              <a:rPr lang="en-US" sz="3200" dirty="0"/>
              <a:t>High self-efficacy</a:t>
            </a:r>
          </a:p>
          <a:p>
            <a:pPr marL="0" indent="0">
              <a:buNone/>
            </a:pPr>
            <a:endParaRPr lang="da-DK" sz="2000" dirty="0"/>
          </a:p>
        </p:txBody>
      </p:sp>
    </p:spTree>
    <p:extLst>
      <p:ext uri="{BB962C8B-B14F-4D97-AF65-F5344CB8AC3E}">
        <p14:creationId xmlns:p14="http://schemas.microsoft.com/office/powerpoint/2010/main" val="1200159367"/>
      </p:ext>
    </p:extLst>
  </p:cSld>
  <p:clrMapOvr>
    <a:masterClrMapping/>
  </p:clrMapOvr>
  <p:transition spd="med">
    <p:sndAc>
      <p:stSnd>
        <p:snd r:embed="rId2" name="camera.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D83ED73B-7CC2-960B-8D91-3E02BF966EB3}"/>
              </a:ext>
            </a:extLst>
          </p:cNvPr>
          <p:cNvSpPr>
            <a:spLocks noGrp="1"/>
          </p:cNvSpPr>
          <p:nvPr>
            <p:ph sz="quarter" idx="10"/>
          </p:nvPr>
        </p:nvSpPr>
        <p:spPr/>
        <p:txBody>
          <a:bodyPr/>
          <a:lstStyle/>
          <a:p>
            <a:r>
              <a:rPr lang="en-US" sz="3600" dirty="0"/>
              <a:t>What is early intervention in our guidance counselling practice?</a:t>
            </a:r>
          </a:p>
          <a:p>
            <a:endParaRPr lang="da-DK" dirty="0"/>
          </a:p>
        </p:txBody>
      </p:sp>
      <p:sp>
        <p:nvSpPr>
          <p:cNvPr id="3" name="Pladsholder til indhold 2">
            <a:extLst>
              <a:ext uri="{FF2B5EF4-FFF2-40B4-BE49-F238E27FC236}">
                <a16:creationId xmlns:a16="http://schemas.microsoft.com/office/drawing/2014/main" id="{A1B1AE93-37C2-5D3A-85A0-2F9B45ED5A57}"/>
              </a:ext>
            </a:extLst>
          </p:cNvPr>
          <p:cNvSpPr>
            <a:spLocks noGrp="1"/>
          </p:cNvSpPr>
          <p:nvPr>
            <p:ph sz="quarter" idx="11"/>
          </p:nvPr>
        </p:nvSpPr>
        <p:spPr/>
        <p:txBody>
          <a:bodyPr/>
          <a:lstStyle/>
          <a:p>
            <a:r>
              <a:rPr lang="en-US" b="1" dirty="0"/>
              <a:t>December: </a:t>
            </a:r>
            <a:r>
              <a:rPr lang="en-US" dirty="0"/>
              <a:t>career choice counselling</a:t>
            </a:r>
          </a:p>
          <a:p>
            <a:r>
              <a:rPr lang="en-US" b="1" dirty="0"/>
              <a:t>February: </a:t>
            </a:r>
            <a:r>
              <a:rPr lang="en-US" dirty="0"/>
              <a:t>Contact the local vision consultants with an application form about future pupils in secondary schools and vocational education</a:t>
            </a:r>
          </a:p>
          <a:p>
            <a:pPr lvl="1"/>
            <a:r>
              <a:rPr lang="en-US" dirty="0"/>
              <a:t>We ask for information about vision, current assistive technology, other disabilities or important information such as their attitude to using assistive technology</a:t>
            </a:r>
          </a:p>
          <a:p>
            <a:pPr marL="0" indent="0">
              <a:buNone/>
            </a:pPr>
            <a:endParaRPr lang="da-DK" dirty="0"/>
          </a:p>
        </p:txBody>
      </p:sp>
    </p:spTree>
    <p:extLst>
      <p:ext uri="{BB962C8B-B14F-4D97-AF65-F5344CB8AC3E}">
        <p14:creationId xmlns:p14="http://schemas.microsoft.com/office/powerpoint/2010/main" val="825070810"/>
      </p:ext>
    </p:extLst>
  </p:cSld>
  <p:clrMapOvr>
    <a:masterClrMapping/>
  </p:clrMapOvr>
  <p:transition spd="med">
    <p:sndAc>
      <p:stSnd>
        <p:snd r:embed="rId2" name="camera.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8919D639-8AFE-4358-1DB5-CFBE524FA2DC}"/>
              </a:ext>
            </a:extLst>
          </p:cNvPr>
          <p:cNvSpPr>
            <a:spLocks noGrp="1"/>
          </p:cNvSpPr>
          <p:nvPr>
            <p:ph sz="quarter" idx="10"/>
          </p:nvPr>
        </p:nvSpPr>
        <p:spPr/>
        <p:txBody>
          <a:bodyPr/>
          <a:lstStyle/>
          <a:p>
            <a:r>
              <a:rPr lang="da-DK" dirty="0" err="1"/>
              <a:t>Early</a:t>
            </a:r>
            <a:r>
              <a:rPr lang="da-DK" dirty="0"/>
              <a:t> intervention, </a:t>
            </a:r>
            <a:r>
              <a:rPr lang="da-DK" dirty="0" err="1"/>
              <a:t>continued</a:t>
            </a:r>
            <a:endParaRPr lang="da-DK" dirty="0"/>
          </a:p>
        </p:txBody>
      </p:sp>
      <p:sp>
        <p:nvSpPr>
          <p:cNvPr id="3" name="Pladsholder til indhold 2">
            <a:extLst>
              <a:ext uri="{FF2B5EF4-FFF2-40B4-BE49-F238E27FC236}">
                <a16:creationId xmlns:a16="http://schemas.microsoft.com/office/drawing/2014/main" id="{7392F34E-5A89-6E46-55FA-C14355B54FC5}"/>
              </a:ext>
            </a:extLst>
          </p:cNvPr>
          <p:cNvSpPr>
            <a:spLocks noGrp="1"/>
          </p:cNvSpPr>
          <p:nvPr>
            <p:ph sz="quarter" idx="11"/>
          </p:nvPr>
        </p:nvSpPr>
        <p:spPr/>
        <p:txBody>
          <a:bodyPr/>
          <a:lstStyle/>
          <a:p>
            <a:r>
              <a:rPr lang="en-US" sz="2800" dirty="0"/>
              <a:t>We contact the families and interview them further about vision and assistive technology as well as which school/education they are enrolled in, invite them to a study preparation course at IBOS. We encourage them to arrange a meeting with the school.</a:t>
            </a:r>
          </a:p>
          <a:p>
            <a:endParaRPr lang="en-US" sz="2800" dirty="0"/>
          </a:p>
          <a:p>
            <a:r>
              <a:rPr lang="en-US" sz="2800" dirty="0"/>
              <a:t>We contact the schools to make sure they apply for SPS (which is the special needs support, supplied by the State). For many years, IBOS has been the supplier of the clarification of assistive technology and guidance counselling for pupils and students.</a:t>
            </a:r>
          </a:p>
          <a:p>
            <a:endParaRPr lang="da-DK" dirty="0"/>
          </a:p>
        </p:txBody>
      </p:sp>
    </p:spTree>
    <p:extLst>
      <p:ext uri="{BB962C8B-B14F-4D97-AF65-F5344CB8AC3E}">
        <p14:creationId xmlns:p14="http://schemas.microsoft.com/office/powerpoint/2010/main" val="3027412738"/>
      </p:ext>
    </p:extLst>
  </p:cSld>
  <p:clrMapOvr>
    <a:masterClrMapping/>
  </p:clrMapOvr>
  <p:transition spd="med">
    <p:sndAc>
      <p:stSnd>
        <p:snd r:embed="rId2" name="camera.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3DDEC5-9404-560B-F966-3E9E6BC6276C}"/>
              </a:ext>
            </a:extLst>
          </p:cNvPr>
          <p:cNvSpPr>
            <a:spLocks noGrp="1"/>
          </p:cNvSpPr>
          <p:nvPr>
            <p:ph type="title"/>
          </p:nvPr>
        </p:nvSpPr>
        <p:spPr/>
        <p:txBody>
          <a:bodyPr/>
          <a:lstStyle/>
          <a:p>
            <a:r>
              <a:rPr lang="da-DK" dirty="0"/>
              <a:t>The </a:t>
            </a:r>
            <a:r>
              <a:rPr lang="da-DK" dirty="0" err="1"/>
              <a:t>Study</a:t>
            </a:r>
            <a:r>
              <a:rPr lang="da-DK" dirty="0"/>
              <a:t> </a:t>
            </a:r>
            <a:r>
              <a:rPr lang="da-DK" dirty="0" err="1"/>
              <a:t>Preparation</a:t>
            </a:r>
            <a:r>
              <a:rPr lang="da-DK" dirty="0"/>
              <a:t> Course</a:t>
            </a:r>
          </a:p>
        </p:txBody>
      </p:sp>
      <p:sp>
        <p:nvSpPr>
          <p:cNvPr id="3" name="Pladsholder til indhold 2">
            <a:extLst>
              <a:ext uri="{FF2B5EF4-FFF2-40B4-BE49-F238E27FC236}">
                <a16:creationId xmlns:a16="http://schemas.microsoft.com/office/drawing/2014/main" id="{E12A12A6-05F3-7B2D-09B9-D1FCEE8682E3}"/>
              </a:ext>
            </a:extLst>
          </p:cNvPr>
          <p:cNvSpPr>
            <a:spLocks noGrp="1"/>
          </p:cNvSpPr>
          <p:nvPr>
            <p:ph sz="quarter" idx="11"/>
          </p:nvPr>
        </p:nvSpPr>
        <p:spPr/>
        <p:txBody>
          <a:bodyPr/>
          <a:lstStyle/>
          <a:p>
            <a:r>
              <a:rPr lang="en-US" dirty="0"/>
              <a:t>Two days course, takes place a few days before the school begins</a:t>
            </a:r>
          </a:p>
          <a:p>
            <a:r>
              <a:rPr lang="en-US" dirty="0"/>
              <a:t>The Study Preparation Course is for pupils from the entire country, possibility for sleep-over </a:t>
            </a:r>
          </a:p>
          <a:p>
            <a:pPr marL="0" indent="0">
              <a:buNone/>
            </a:pPr>
            <a:endParaRPr lang="da-DK" dirty="0"/>
          </a:p>
        </p:txBody>
      </p:sp>
    </p:spTree>
    <p:extLst>
      <p:ext uri="{BB962C8B-B14F-4D97-AF65-F5344CB8AC3E}">
        <p14:creationId xmlns:p14="http://schemas.microsoft.com/office/powerpoint/2010/main" val="293347815"/>
      </p:ext>
    </p:extLst>
  </p:cSld>
  <p:clrMapOvr>
    <a:masterClrMapping/>
  </p:clrMapOvr>
  <p:transition spd="med">
    <p:sndAc>
      <p:stSnd>
        <p:snd r:embed="rId2" name="camera.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CA3132-21BD-EF80-791B-03F70B23269F}"/>
              </a:ext>
            </a:extLst>
          </p:cNvPr>
          <p:cNvSpPr>
            <a:spLocks noGrp="1"/>
          </p:cNvSpPr>
          <p:nvPr>
            <p:ph type="title"/>
          </p:nvPr>
        </p:nvSpPr>
        <p:spPr/>
        <p:txBody>
          <a:bodyPr/>
          <a:lstStyle/>
          <a:p>
            <a:r>
              <a:rPr lang="da-DK" dirty="0"/>
              <a:t>Contents – </a:t>
            </a:r>
            <a:r>
              <a:rPr lang="da-DK" dirty="0" err="1"/>
              <a:t>Study</a:t>
            </a:r>
            <a:r>
              <a:rPr lang="da-DK" dirty="0"/>
              <a:t> </a:t>
            </a:r>
            <a:r>
              <a:rPr lang="da-DK" dirty="0" err="1"/>
              <a:t>Prep</a:t>
            </a:r>
            <a:r>
              <a:rPr lang="da-DK" dirty="0"/>
              <a:t>. Course</a:t>
            </a:r>
          </a:p>
        </p:txBody>
      </p:sp>
      <p:sp>
        <p:nvSpPr>
          <p:cNvPr id="3" name="Pladsholder til indhold 2">
            <a:extLst>
              <a:ext uri="{FF2B5EF4-FFF2-40B4-BE49-F238E27FC236}">
                <a16:creationId xmlns:a16="http://schemas.microsoft.com/office/drawing/2014/main" id="{62DA45A9-D7B2-AA78-AEC3-82033EE5F11C}"/>
              </a:ext>
            </a:extLst>
          </p:cNvPr>
          <p:cNvSpPr>
            <a:spLocks noGrp="1"/>
          </p:cNvSpPr>
          <p:nvPr>
            <p:ph sz="quarter" idx="11"/>
          </p:nvPr>
        </p:nvSpPr>
        <p:spPr>
          <a:xfrm>
            <a:off x="766416" y="1550024"/>
            <a:ext cx="10345844" cy="4513312"/>
          </a:xfrm>
        </p:spPr>
        <p:txBody>
          <a:bodyPr/>
          <a:lstStyle/>
          <a:p>
            <a:r>
              <a:rPr lang="en-US" dirty="0"/>
              <a:t>Clarification of needs - we find the best assistive options for them. </a:t>
            </a:r>
          </a:p>
          <a:p>
            <a:pPr lvl="1"/>
            <a:r>
              <a:rPr lang="en-US" dirty="0"/>
              <a:t>Some keep their own </a:t>
            </a:r>
            <a:r>
              <a:rPr lang="en-US" dirty="0" err="1"/>
              <a:t>Macbooks</a:t>
            </a:r>
            <a:r>
              <a:rPr lang="en-US" dirty="0"/>
              <a:t> and laptops, other get free devices with ZoomText, </a:t>
            </a:r>
            <a:r>
              <a:rPr lang="en-US" dirty="0" err="1"/>
              <a:t>SuperNova</a:t>
            </a:r>
            <a:r>
              <a:rPr lang="en-US" dirty="0"/>
              <a:t> or JAWS.</a:t>
            </a:r>
          </a:p>
          <a:p>
            <a:r>
              <a:rPr lang="en-US" dirty="0"/>
              <a:t>Ergonomic clarification in relation to reading on paper. Light and magnifiers.</a:t>
            </a:r>
          </a:p>
          <a:p>
            <a:r>
              <a:rPr lang="en-US" dirty="0"/>
              <a:t>Introduction to our national library for people with reading difficulties (NOTA).</a:t>
            </a:r>
          </a:p>
          <a:p>
            <a:endParaRPr lang="en-US" dirty="0"/>
          </a:p>
          <a:p>
            <a:pPr marL="0" indent="0">
              <a:buNone/>
            </a:pPr>
            <a:endParaRPr lang="da-DK" dirty="0"/>
          </a:p>
        </p:txBody>
      </p:sp>
    </p:spTree>
    <p:extLst>
      <p:ext uri="{BB962C8B-B14F-4D97-AF65-F5344CB8AC3E}">
        <p14:creationId xmlns:p14="http://schemas.microsoft.com/office/powerpoint/2010/main" val="104161514"/>
      </p:ext>
    </p:extLst>
  </p:cSld>
  <p:clrMapOvr>
    <a:masterClrMapping/>
  </p:clrMapOvr>
  <p:transition spd="med">
    <p:sndAc>
      <p:stSnd>
        <p:snd r:embed="rId2" name="camera.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1DE8991F-E55D-3642-22C8-F280F9C11BA3}"/>
              </a:ext>
            </a:extLst>
          </p:cNvPr>
          <p:cNvSpPr>
            <a:spLocks noGrp="1"/>
          </p:cNvSpPr>
          <p:nvPr>
            <p:ph sz="quarter" idx="10"/>
          </p:nvPr>
        </p:nvSpPr>
        <p:spPr/>
        <p:txBody>
          <a:bodyPr/>
          <a:lstStyle/>
          <a:p>
            <a:r>
              <a:rPr lang="da-DK" dirty="0"/>
              <a:t>Contents – </a:t>
            </a:r>
            <a:r>
              <a:rPr lang="da-DK" dirty="0" err="1"/>
              <a:t>Study</a:t>
            </a:r>
            <a:r>
              <a:rPr lang="da-DK" dirty="0"/>
              <a:t> </a:t>
            </a:r>
            <a:r>
              <a:rPr lang="da-DK" dirty="0" err="1"/>
              <a:t>Prep</a:t>
            </a:r>
            <a:r>
              <a:rPr lang="da-DK" dirty="0"/>
              <a:t>. </a:t>
            </a:r>
            <a:r>
              <a:rPr lang="da-DK" dirty="0" err="1"/>
              <a:t>course</a:t>
            </a:r>
            <a:endParaRPr lang="da-DK" dirty="0"/>
          </a:p>
        </p:txBody>
      </p:sp>
      <p:sp>
        <p:nvSpPr>
          <p:cNvPr id="3" name="Pladsholder til indhold 2">
            <a:extLst>
              <a:ext uri="{FF2B5EF4-FFF2-40B4-BE49-F238E27FC236}">
                <a16:creationId xmlns:a16="http://schemas.microsoft.com/office/drawing/2014/main" id="{B8B1AF73-D36E-6E9D-271D-90D0757F0C89}"/>
              </a:ext>
            </a:extLst>
          </p:cNvPr>
          <p:cNvSpPr>
            <a:spLocks noGrp="1"/>
          </p:cNvSpPr>
          <p:nvPr>
            <p:ph sz="quarter" idx="11"/>
          </p:nvPr>
        </p:nvSpPr>
        <p:spPr/>
        <p:txBody>
          <a:bodyPr/>
          <a:lstStyle/>
          <a:p>
            <a:r>
              <a:rPr lang="en-US" dirty="0"/>
              <a:t>Energy management course</a:t>
            </a:r>
          </a:p>
          <a:p>
            <a:r>
              <a:rPr lang="en-US" dirty="0"/>
              <a:t>Presentation of tactile materials for pupils who are blind</a:t>
            </a:r>
          </a:p>
          <a:p>
            <a:r>
              <a:rPr lang="en-US" dirty="0"/>
              <a:t>Study guidance in small groups</a:t>
            </a:r>
          </a:p>
          <a:p>
            <a:r>
              <a:rPr lang="en-US" dirty="0"/>
              <a:t>Role model through peer-to-peer guidance</a:t>
            </a:r>
          </a:p>
          <a:p>
            <a:r>
              <a:rPr lang="en-US" dirty="0" err="1"/>
              <a:t>Socialising</a:t>
            </a:r>
            <a:r>
              <a:rPr lang="en-US" dirty="0"/>
              <a:t> - learning from each other</a:t>
            </a:r>
          </a:p>
          <a:p>
            <a:endParaRPr lang="da-DK" dirty="0"/>
          </a:p>
        </p:txBody>
      </p:sp>
    </p:spTree>
    <p:extLst>
      <p:ext uri="{BB962C8B-B14F-4D97-AF65-F5344CB8AC3E}">
        <p14:creationId xmlns:p14="http://schemas.microsoft.com/office/powerpoint/2010/main" val="1269509033"/>
      </p:ext>
    </p:extLst>
  </p:cSld>
  <p:clrMapOvr>
    <a:masterClrMapping/>
  </p:clrMapOvr>
  <p:transition spd="med">
    <p:sndAc>
      <p:stSnd>
        <p:snd r:embed="rId2" name="camera.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8C9883-CDC1-425B-3EA6-9CA699749263}"/>
              </a:ext>
            </a:extLst>
          </p:cNvPr>
          <p:cNvSpPr>
            <a:spLocks noGrp="1"/>
          </p:cNvSpPr>
          <p:nvPr>
            <p:ph type="title"/>
          </p:nvPr>
        </p:nvSpPr>
        <p:spPr/>
        <p:txBody>
          <a:bodyPr/>
          <a:lstStyle/>
          <a:p>
            <a:br>
              <a:rPr lang="en-US" sz="6000" dirty="0"/>
            </a:br>
            <a:r>
              <a:rPr lang="en-US" sz="6000" dirty="0"/>
              <a:t>Self-efficacy</a:t>
            </a:r>
            <a:br>
              <a:rPr lang="en-US" sz="6000" dirty="0"/>
            </a:br>
            <a:endParaRPr lang="da-DK" sz="6000" dirty="0"/>
          </a:p>
        </p:txBody>
      </p:sp>
      <p:sp>
        <p:nvSpPr>
          <p:cNvPr id="3" name="Pladsholder til indhold 2">
            <a:extLst>
              <a:ext uri="{FF2B5EF4-FFF2-40B4-BE49-F238E27FC236}">
                <a16:creationId xmlns:a16="http://schemas.microsoft.com/office/drawing/2014/main" id="{BF092B7C-CD5C-3DD9-1AA8-B966998D67EE}"/>
              </a:ext>
            </a:extLst>
          </p:cNvPr>
          <p:cNvSpPr>
            <a:spLocks noGrp="1"/>
          </p:cNvSpPr>
          <p:nvPr>
            <p:ph sz="quarter" idx="11"/>
          </p:nvPr>
        </p:nvSpPr>
        <p:spPr/>
        <p:txBody>
          <a:bodyPr/>
          <a:lstStyle/>
          <a:p>
            <a:r>
              <a:rPr lang="en-US" sz="3200" dirty="0"/>
              <a:t>High self-efficacy is at key to success, believing in the ability to control their motivation and </a:t>
            </a:r>
            <a:r>
              <a:rPr lang="en-US" sz="3200" dirty="0" err="1"/>
              <a:t>behaviour</a:t>
            </a:r>
            <a:r>
              <a:rPr lang="en-US" sz="3200" dirty="0"/>
              <a:t> - their belief in their ability to do well.</a:t>
            </a:r>
          </a:p>
          <a:p>
            <a:r>
              <a:rPr lang="en-US" sz="3200" dirty="0"/>
              <a:t>We try to make their self-efficacy stronger by using group guidance, make room for pupils to learn from each other and believe in each other's capacities, using former students as role models, talking about coping experiences and successes in a positive way.</a:t>
            </a:r>
            <a:endParaRPr lang="en-US" dirty="0"/>
          </a:p>
          <a:p>
            <a:r>
              <a:rPr lang="en-US" dirty="0"/>
              <a:t>This magic happens on the course</a:t>
            </a:r>
          </a:p>
          <a:p>
            <a:endParaRPr lang="da-DK" dirty="0"/>
          </a:p>
        </p:txBody>
      </p:sp>
    </p:spTree>
    <p:extLst>
      <p:ext uri="{BB962C8B-B14F-4D97-AF65-F5344CB8AC3E}">
        <p14:creationId xmlns:p14="http://schemas.microsoft.com/office/powerpoint/2010/main" val="3088400821"/>
      </p:ext>
    </p:extLst>
  </p:cSld>
  <p:clrMapOvr>
    <a:masterClrMapping/>
  </p:clrMapOvr>
  <p:transition spd="med">
    <p:sndAc>
      <p:stSnd>
        <p:snd r:embed="rId2" name="camera.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D8F1118F-4526-D47A-0730-F924BD5F4139}"/>
              </a:ext>
            </a:extLst>
          </p:cNvPr>
          <p:cNvSpPr>
            <a:spLocks noGrp="1"/>
          </p:cNvSpPr>
          <p:nvPr>
            <p:ph sz="quarter" idx="10"/>
          </p:nvPr>
        </p:nvSpPr>
        <p:spPr/>
        <p:txBody>
          <a:bodyPr/>
          <a:lstStyle/>
          <a:p>
            <a:r>
              <a:rPr lang="da-DK" sz="4800" dirty="0" err="1"/>
              <a:t>Further</a:t>
            </a:r>
            <a:r>
              <a:rPr lang="da-DK" sz="4800" dirty="0"/>
              <a:t> </a:t>
            </a:r>
            <a:r>
              <a:rPr lang="da-DK" sz="4800" dirty="0" err="1"/>
              <a:t>education</a:t>
            </a:r>
            <a:endParaRPr lang="da-DK" sz="4800" dirty="0"/>
          </a:p>
        </p:txBody>
      </p:sp>
      <p:sp>
        <p:nvSpPr>
          <p:cNvPr id="3" name="Pladsholder til indhold 2">
            <a:extLst>
              <a:ext uri="{FF2B5EF4-FFF2-40B4-BE49-F238E27FC236}">
                <a16:creationId xmlns:a16="http://schemas.microsoft.com/office/drawing/2014/main" id="{C6BDD7EC-7693-AF51-C229-989441A7376D}"/>
              </a:ext>
            </a:extLst>
          </p:cNvPr>
          <p:cNvSpPr>
            <a:spLocks noGrp="1"/>
          </p:cNvSpPr>
          <p:nvPr>
            <p:ph sz="quarter" idx="11"/>
          </p:nvPr>
        </p:nvSpPr>
        <p:spPr/>
        <p:txBody>
          <a:bodyPr/>
          <a:lstStyle/>
          <a:p>
            <a:r>
              <a:rPr lang="en-US" dirty="0"/>
              <a:t>Further education- Study counselling course (January)</a:t>
            </a:r>
          </a:p>
          <a:p>
            <a:r>
              <a:rPr lang="en-US" dirty="0"/>
              <a:t>Study preparation day in mid august</a:t>
            </a:r>
          </a:p>
          <a:p>
            <a:endParaRPr lang="en-US" dirty="0"/>
          </a:p>
          <a:p>
            <a:endParaRPr lang="da-DK" dirty="0"/>
          </a:p>
        </p:txBody>
      </p:sp>
    </p:spTree>
    <p:extLst>
      <p:ext uri="{BB962C8B-B14F-4D97-AF65-F5344CB8AC3E}">
        <p14:creationId xmlns:p14="http://schemas.microsoft.com/office/powerpoint/2010/main" val="979725018"/>
      </p:ext>
    </p:extLst>
  </p:cSld>
  <p:clrMapOvr>
    <a:masterClrMapping/>
  </p:clrMapOvr>
  <p:transition spd="med">
    <p:sndAc>
      <p:stSnd>
        <p:snd r:embed="rId2" name="camera.wav"/>
      </p:stSnd>
    </p:sndAc>
  </p:transition>
</p:sld>
</file>

<file path=ppt/theme/theme1.xml><?xml version="1.0" encoding="utf-8"?>
<a:theme xmlns:a="http://schemas.openxmlformats.org/drawingml/2006/main" name="Standard til infoskærm">
  <a:themeElements>
    <a:clrScheme name="Standard til infoskæ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til infoskærm">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Standard til infoskæ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til infoskæ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til infoskæ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til infoskæ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til infoskæ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til infoskæ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til infoskæ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til infoskæ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til infoskæ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til infoskæ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til infoskæ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til infoskæ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504</Words>
  <Application>Microsoft Office PowerPoint</Application>
  <PresentationFormat>Widescreen</PresentationFormat>
  <Paragraphs>53</Paragraphs>
  <Slides>11</Slides>
  <Notes>1</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11</vt:i4>
      </vt:variant>
    </vt:vector>
  </HeadingPairs>
  <TitlesOfParts>
    <vt:vector size="16" baseType="lpstr">
      <vt:lpstr>Arial</vt:lpstr>
      <vt:lpstr>Calibri</vt:lpstr>
      <vt:lpstr>Trade Gothic LT Com</vt:lpstr>
      <vt:lpstr>Trade Gothic LT Com Bold</vt:lpstr>
      <vt:lpstr>Standard til infoskærm</vt:lpstr>
      <vt:lpstr>   Getting ready for education  How do we assist the young VIP to prepare for and complete an                    education?   </vt:lpstr>
      <vt:lpstr>PowerPoint-præsentation</vt:lpstr>
      <vt:lpstr>PowerPoint-præsentation</vt:lpstr>
      <vt:lpstr>PowerPoint-præsentation</vt:lpstr>
      <vt:lpstr>The Study Preparation Course</vt:lpstr>
      <vt:lpstr>Contents – Study Prep. Course</vt:lpstr>
      <vt:lpstr>PowerPoint-præsentation</vt:lpstr>
      <vt:lpstr> Self-efficacy </vt:lpstr>
      <vt:lpstr>PowerPoint-præsentation</vt:lpstr>
      <vt:lpstr>PowerPoint-præsentation</vt:lpstr>
      <vt:lpstr>PowerPoint-præsentation</vt:lpstr>
    </vt:vector>
  </TitlesOfParts>
  <Company>Københavns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studievejledning for elever der starter på ungdomsuddannelse august 22</dc:title>
  <dc:creator>Isabelle Simone Genevey</dc:creator>
  <cp:lastModifiedBy>Isabelle Simone Genevey</cp:lastModifiedBy>
  <cp:revision>3</cp:revision>
  <dcterms:created xsi:type="dcterms:W3CDTF">2022-08-04T10:44:05Z</dcterms:created>
  <dcterms:modified xsi:type="dcterms:W3CDTF">2022-09-06T05:30:39Z</dcterms:modified>
</cp:coreProperties>
</file>