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1"/>
  </p:notesMasterIdLst>
  <p:handoutMasterIdLst>
    <p:handoutMasterId r:id="rId32"/>
  </p:handoutMasterIdLst>
  <p:sldIdLst>
    <p:sldId id="256" r:id="rId5"/>
    <p:sldId id="294" r:id="rId6"/>
    <p:sldId id="275" r:id="rId7"/>
    <p:sldId id="263" r:id="rId8"/>
    <p:sldId id="288" r:id="rId9"/>
    <p:sldId id="280" r:id="rId10"/>
    <p:sldId id="284" r:id="rId11"/>
    <p:sldId id="289" r:id="rId12"/>
    <p:sldId id="276" r:id="rId13"/>
    <p:sldId id="285" r:id="rId14"/>
    <p:sldId id="291" r:id="rId15"/>
    <p:sldId id="302" r:id="rId16"/>
    <p:sldId id="292" r:id="rId17"/>
    <p:sldId id="303" r:id="rId18"/>
    <p:sldId id="296" r:id="rId19"/>
    <p:sldId id="305" r:id="rId20"/>
    <p:sldId id="281" r:id="rId21"/>
    <p:sldId id="301" r:id="rId22"/>
    <p:sldId id="290" r:id="rId23"/>
    <p:sldId id="297" r:id="rId24"/>
    <p:sldId id="287" r:id="rId25"/>
    <p:sldId id="298" r:id="rId26"/>
    <p:sldId id="282" r:id="rId27"/>
    <p:sldId id="273" r:id="rId28"/>
    <p:sldId id="274" r:id="rId29"/>
    <p:sldId id="293" r:id="rId30"/>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4660"/>
  </p:normalViewPr>
  <p:slideViewPr>
    <p:cSldViewPr snapToGrid="0" snapToObjects="1">
      <p:cViewPr varScale="1">
        <p:scale>
          <a:sx n="90" d="100"/>
          <a:sy n="90" d="100"/>
        </p:scale>
        <p:origin x="786" y="66"/>
      </p:cViewPr>
      <p:guideLst>
        <p:guide orient="horz" pos="1847"/>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Hjelmås" userId="b7bafa3a-8ccc-4893-86a0-c265cda76682" providerId="ADAL" clId="{5FCB40A9-62E8-400B-AAE2-8F31EFB9A953}"/>
    <pc:docChg chg="modSld">
      <pc:chgData name="Marina Hjelmås" userId="b7bafa3a-8ccc-4893-86a0-c265cda76682" providerId="ADAL" clId="{5FCB40A9-62E8-400B-AAE2-8F31EFB9A953}" dt="2022-09-05T08:06:31.567" v="10" actId="20577"/>
      <pc:docMkLst>
        <pc:docMk/>
      </pc:docMkLst>
      <pc:sldChg chg="modSp mod">
        <pc:chgData name="Marina Hjelmås" userId="b7bafa3a-8ccc-4893-86a0-c265cda76682" providerId="ADAL" clId="{5FCB40A9-62E8-400B-AAE2-8F31EFB9A953}" dt="2022-09-05T08:05:33.208" v="9" actId="20577"/>
        <pc:sldMkLst>
          <pc:docMk/>
          <pc:sldMk cId="4226871207" sldId="256"/>
        </pc:sldMkLst>
        <pc:spChg chg="mod">
          <ac:chgData name="Marina Hjelmås" userId="b7bafa3a-8ccc-4893-86a0-c265cda76682" providerId="ADAL" clId="{5FCB40A9-62E8-400B-AAE2-8F31EFB9A953}" dt="2022-09-05T08:05:33.208" v="9" actId="20577"/>
          <ac:spMkLst>
            <pc:docMk/>
            <pc:sldMk cId="4226871207" sldId="256"/>
            <ac:spMk id="2" creationId="{00000000-0000-0000-0000-000000000000}"/>
          </ac:spMkLst>
        </pc:spChg>
      </pc:sldChg>
      <pc:sldChg chg="modSp mod">
        <pc:chgData name="Marina Hjelmås" userId="b7bafa3a-8ccc-4893-86a0-c265cda76682" providerId="ADAL" clId="{5FCB40A9-62E8-400B-AAE2-8F31EFB9A953}" dt="2022-09-05T08:06:31.567" v="10" actId="20577"/>
        <pc:sldMkLst>
          <pc:docMk/>
          <pc:sldMk cId="404385159" sldId="289"/>
        </pc:sldMkLst>
        <pc:spChg chg="mod">
          <ac:chgData name="Marina Hjelmås" userId="b7bafa3a-8ccc-4893-86a0-c265cda76682" providerId="ADAL" clId="{5FCB40A9-62E8-400B-AAE2-8F31EFB9A953}" dt="2022-09-05T08:06:31.567" v="10" actId="20577"/>
          <ac:spMkLst>
            <pc:docMk/>
            <pc:sldMk cId="404385159" sldId="289"/>
            <ac:spMk id="12" creationId="{C6683852-6766-B8EA-B20B-F58005F6A2E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00C0AB1-7777-EA48-9872-393DAA530DA8}" type="datetimeFigureOut">
              <a:rPr lang="en-US" smtClean="0"/>
              <a:t>9/5/2022</a:t>
            </a:fld>
            <a:endParaRPr lang="nb-NO"/>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9933263-C1CE-E34A-AD46-7ADCC4573628}" type="slidenum">
              <a:rPr lang="nb-NO" smtClean="0"/>
              <a:t>‹#›</a:t>
            </a:fld>
            <a:endParaRPr lang="nb-NO"/>
          </a:p>
        </p:txBody>
      </p:sp>
    </p:spTree>
    <p:extLst>
      <p:ext uri="{BB962C8B-B14F-4D97-AF65-F5344CB8AC3E}">
        <p14:creationId xmlns:p14="http://schemas.microsoft.com/office/powerpoint/2010/main" val="12121099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1B59900-1D02-0848-AA82-6ED8C4CCA000}" type="datetimeFigureOut">
              <a:rPr lang="en-US" smtClean="0"/>
              <a:t>9/5/2022</a:t>
            </a:fld>
            <a:endParaRPr lang="nb-NO"/>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E5E6AF7-0F88-4448-99BD-1AC252BB1A7B}" type="slidenum">
              <a:rPr lang="nb-NO" smtClean="0"/>
              <a:t>‹#›</a:t>
            </a:fld>
            <a:endParaRPr lang="nb-NO"/>
          </a:p>
        </p:txBody>
      </p:sp>
    </p:spTree>
    <p:extLst>
      <p:ext uri="{BB962C8B-B14F-4D97-AF65-F5344CB8AC3E}">
        <p14:creationId xmlns:p14="http://schemas.microsoft.com/office/powerpoint/2010/main" val="32985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E5E6AF7-0F88-4448-99BD-1AC252BB1A7B}" type="slidenum">
              <a:rPr lang="nb-NO" smtClean="0"/>
              <a:t>1</a:t>
            </a:fld>
            <a:endParaRPr lang="nb-NO"/>
          </a:p>
        </p:txBody>
      </p:sp>
    </p:spTree>
    <p:extLst>
      <p:ext uri="{BB962C8B-B14F-4D97-AF65-F5344CB8AC3E}">
        <p14:creationId xmlns:p14="http://schemas.microsoft.com/office/powerpoint/2010/main" val="792284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Helseutfordringer, dårlig tilrettelagt organisering av undervisning, manglende mulighet til å praktisere norsk, familiesavn</a:t>
            </a:r>
          </a:p>
        </p:txBody>
      </p:sp>
      <p:sp>
        <p:nvSpPr>
          <p:cNvPr id="4" name="Plassholder for lysbildenummer 3"/>
          <p:cNvSpPr>
            <a:spLocks noGrp="1"/>
          </p:cNvSpPr>
          <p:nvPr>
            <p:ph type="sldNum" sz="quarter" idx="5"/>
          </p:nvPr>
        </p:nvSpPr>
        <p:spPr/>
        <p:txBody>
          <a:bodyPr/>
          <a:lstStyle/>
          <a:p>
            <a:fld id="{BE5E6AF7-0F88-4448-99BD-1AC252BB1A7B}" type="slidenum">
              <a:rPr lang="nb-NO" smtClean="0"/>
              <a:t>14</a:t>
            </a:fld>
            <a:endParaRPr lang="nb-NO"/>
          </a:p>
        </p:txBody>
      </p:sp>
    </p:spTree>
    <p:extLst>
      <p:ext uri="{BB962C8B-B14F-4D97-AF65-F5344CB8AC3E}">
        <p14:creationId xmlns:p14="http://schemas.microsoft.com/office/powerpoint/2010/main" val="2077669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Tekniske hjelpemidler: språkforståelse, lese- og skriveferdigheter, fysisk tilgjengelighet til informasjon, tidskrevende</a:t>
            </a:r>
          </a:p>
          <a:p>
            <a:r>
              <a:rPr lang="nb-NO" sz="1200" kern="1200" dirty="0">
                <a:solidFill>
                  <a:schemeClr val="tx1"/>
                </a:solidFill>
                <a:effectLst/>
                <a:latin typeface="+mn-lt"/>
                <a:ea typeface="+mn-ea"/>
                <a:cs typeface="+mn-cs"/>
              </a:rPr>
              <a:t>Familiemedlemmer og andre brukes som tolker og som sosialt nettverk. Et eksempel kan være at </a:t>
            </a:r>
          </a:p>
        </p:txBody>
      </p:sp>
      <p:sp>
        <p:nvSpPr>
          <p:cNvPr id="4" name="Plassholder for lysbildenummer 3"/>
          <p:cNvSpPr>
            <a:spLocks noGrp="1"/>
          </p:cNvSpPr>
          <p:nvPr>
            <p:ph type="sldNum" sz="quarter" idx="5"/>
          </p:nvPr>
        </p:nvSpPr>
        <p:spPr/>
        <p:txBody>
          <a:bodyPr/>
          <a:lstStyle/>
          <a:p>
            <a:fld id="{BE5E6AF7-0F88-4448-99BD-1AC252BB1A7B}" type="slidenum">
              <a:rPr lang="nb-NO" smtClean="0"/>
              <a:t>17</a:t>
            </a:fld>
            <a:endParaRPr lang="nb-NO"/>
          </a:p>
        </p:txBody>
      </p:sp>
    </p:spTree>
    <p:extLst>
      <p:ext uri="{BB962C8B-B14F-4D97-AF65-F5344CB8AC3E}">
        <p14:creationId xmlns:p14="http://schemas.microsoft.com/office/powerpoint/2010/main" val="2017132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Tekniske hjelpemidler: språkforståelse, lese- og skriveferdigheter, fysisk tilgjengelighet til informasjon, tidskrevende</a:t>
            </a:r>
          </a:p>
          <a:p>
            <a:r>
              <a:rPr lang="nb-NO" sz="1200" kern="1200" dirty="0">
                <a:solidFill>
                  <a:schemeClr val="tx1"/>
                </a:solidFill>
                <a:effectLst/>
                <a:latin typeface="+mn-lt"/>
                <a:ea typeface="+mn-ea"/>
                <a:cs typeface="+mn-cs"/>
              </a:rPr>
              <a:t>Familiemedlemmer og andre brukes som tolker og som sosialt nettverk. Et eksempel kan være at </a:t>
            </a:r>
          </a:p>
        </p:txBody>
      </p:sp>
      <p:sp>
        <p:nvSpPr>
          <p:cNvPr id="4" name="Plassholder for lysbildenummer 3"/>
          <p:cNvSpPr>
            <a:spLocks noGrp="1"/>
          </p:cNvSpPr>
          <p:nvPr>
            <p:ph type="sldNum" sz="quarter" idx="5"/>
          </p:nvPr>
        </p:nvSpPr>
        <p:spPr/>
        <p:txBody>
          <a:bodyPr/>
          <a:lstStyle/>
          <a:p>
            <a:fld id="{BE5E6AF7-0F88-4448-99BD-1AC252BB1A7B}" type="slidenum">
              <a:rPr lang="nb-NO" smtClean="0"/>
              <a:t>18</a:t>
            </a:fld>
            <a:endParaRPr lang="nb-NO"/>
          </a:p>
        </p:txBody>
      </p:sp>
    </p:spTree>
    <p:extLst>
      <p:ext uri="{BB962C8B-B14F-4D97-AF65-F5344CB8AC3E}">
        <p14:creationId xmlns:p14="http://schemas.microsoft.com/office/powerpoint/2010/main" val="401491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«Jeg lærer jo stadig vekk nye ting, men problemet ligger i at jeg ikke kan bruke norsken utenfor skolen».</a:t>
            </a:r>
          </a:p>
          <a:p>
            <a:r>
              <a:rPr lang="nb-NO" sz="1200" kern="1200" dirty="0">
                <a:solidFill>
                  <a:schemeClr val="tx1"/>
                </a:solidFill>
                <a:effectLst/>
                <a:latin typeface="+mn-lt"/>
                <a:ea typeface="+mn-ea"/>
                <a:cs typeface="+mn-cs"/>
              </a:rPr>
              <a:t>Tekniske hjelpemidler: språkforståelse, lese- og skriveferdigheter, fysisk tilgjengelighet til informasjon, tidskrevende</a:t>
            </a:r>
          </a:p>
          <a:p>
            <a:r>
              <a:rPr lang="nb-NO" sz="1200" kern="1200" dirty="0">
                <a:solidFill>
                  <a:schemeClr val="tx1"/>
                </a:solidFill>
                <a:effectLst/>
                <a:latin typeface="+mn-lt"/>
                <a:ea typeface="+mn-ea"/>
                <a:cs typeface="+mn-cs"/>
              </a:rPr>
              <a:t>Familiemedlemmer og andre brukes som tolker og som sosialt nettverk. Et eksempel kan være at </a:t>
            </a:r>
          </a:p>
        </p:txBody>
      </p:sp>
      <p:sp>
        <p:nvSpPr>
          <p:cNvPr id="4" name="Plassholder for lysbildenummer 3"/>
          <p:cNvSpPr>
            <a:spLocks noGrp="1"/>
          </p:cNvSpPr>
          <p:nvPr>
            <p:ph type="sldNum" sz="quarter" idx="5"/>
          </p:nvPr>
        </p:nvSpPr>
        <p:spPr/>
        <p:txBody>
          <a:bodyPr/>
          <a:lstStyle/>
          <a:p>
            <a:fld id="{BE5E6AF7-0F88-4448-99BD-1AC252BB1A7B}" type="slidenum">
              <a:rPr lang="nb-NO" smtClean="0"/>
              <a:t>19</a:t>
            </a:fld>
            <a:endParaRPr lang="nb-NO"/>
          </a:p>
        </p:txBody>
      </p:sp>
    </p:spTree>
    <p:extLst>
      <p:ext uri="{BB962C8B-B14F-4D97-AF65-F5344CB8AC3E}">
        <p14:creationId xmlns:p14="http://schemas.microsoft.com/office/powerpoint/2010/main" val="1249847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«Jeg lærer jo stadig vekk nye ting, men problemet ligger i at jeg ikke kan bruke norsken utenfor skolen».</a:t>
            </a:r>
          </a:p>
          <a:p>
            <a:r>
              <a:rPr lang="nb-NO" sz="1200" kern="1200" dirty="0">
                <a:solidFill>
                  <a:schemeClr val="tx1"/>
                </a:solidFill>
                <a:effectLst/>
                <a:latin typeface="+mn-lt"/>
                <a:ea typeface="+mn-ea"/>
                <a:cs typeface="+mn-cs"/>
              </a:rPr>
              <a:t>Tekniske hjelpemidler: språkforståelse, lese- og skriveferdigheter, fysisk tilgjengelighet til informasjon, tidskrevende</a:t>
            </a:r>
          </a:p>
          <a:p>
            <a:r>
              <a:rPr lang="nb-NO" sz="1200" kern="1200" dirty="0">
                <a:solidFill>
                  <a:schemeClr val="tx1"/>
                </a:solidFill>
                <a:effectLst/>
                <a:latin typeface="+mn-lt"/>
                <a:ea typeface="+mn-ea"/>
                <a:cs typeface="+mn-cs"/>
              </a:rPr>
              <a:t>Familiemedlemmer og andre brukes som tolker og som sosialt nettverk. Et eksempel kan være at </a:t>
            </a:r>
          </a:p>
        </p:txBody>
      </p:sp>
      <p:sp>
        <p:nvSpPr>
          <p:cNvPr id="4" name="Plassholder for lysbildenummer 3"/>
          <p:cNvSpPr>
            <a:spLocks noGrp="1"/>
          </p:cNvSpPr>
          <p:nvPr>
            <p:ph type="sldNum" sz="quarter" idx="5"/>
          </p:nvPr>
        </p:nvSpPr>
        <p:spPr/>
        <p:txBody>
          <a:bodyPr/>
          <a:lstStyle/>
          <a:p>
            <a:fld id="{BE5E6AF7-0F88-4448-99BD-1AC252BB1A7B}" type="slidenum">
              <a:rPr lang="nb-NO" smtClean="0"/>
              <a:t>20</a:t>
            </a:fld>
            <a:endParaRPr lang="nb-NO"/>
          </a:p>
        </p:txBody>
      </p:sp>
    </p:spTree>
    <p:extLst>
      <p:ext uri="{BB962C8B-B14F-4D97-AF65-F5344CB8AC3E}">
        <p14:creationId xmlns:p14="http://schemas.microsoft.com/office/powerpoint/2010/main" val="2174861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«Alle i kantina snakker (navn på morsmålet) ... det er mange som sier at det er en av grunner at de fleste ikke lærer norsk veldig fort, at det tar tid før de lærer seg språket».</a:t>
            </a:r>
            <a:endParaRPr lang="nb-NO" dirty="0"/>
          </a:p>
        </p:txBody>
      </p:sp>
      <p:sp>
        <p:nvSpPr>
          <p:cNvPr id="4" name="Plassholder for lysbildenummer 3"/>
          <p:cNvSpPr>
            <a:spLocks noGrp="1"/>
          </p:cNvSpPr>
          <p:nvPr>
            <p:ph type="sldNum" sz="quarter" idx="5"/>
          </p:nvPr>
        </p:nvSpPr>
        <p:spPr/>
        <p:txBody>
          <a:bodyPr/>
          <a:lstStyle/>
          <a:p>
            <a:fld id="{BE5E6AF7-0F88-4448-99BD-1AC252BB1A7B}" type="slidenum">
              <a:rPr lang="nb-NO" smtClean="0"/>
              <a:t>21</a:t>
            </a:fld>
            <a:endParaRPr lang="nb-NO"/>
          </a:p>
        </p:txBody>
      </p:sp>
    </p:spTree>
    <p:extLst>
      <p:ext uri="{BB962C8B-B14F-4D97-AF65-F5344CB8AC3E}">
        <p14:creationId xmlns:p14="http://schemas.microsoft.com/office/powerpoint/2010/main" val="92879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«Alle i kantina snakker (navn på morsmålet) ... det er mange som sier at det er en av grunner at de fleste ikke lærer norsk veldig fort, at det tar tid før de lærer seg språket».</a:t>
            </a:r>
            <a:endParaRPr lang="nb-NO" dirty="0"/>
          </a:p>
        </p:txBody>
      </p:sp>
      <p:sp>
        <p:nvSpPr>
          <p:cNvPr id="4" name="Plassholder for lysbildenummer 3"/>
          <p:cNvSpPr>
            <a:spLocks noGrp="1"/>
          </p:cNvSpPr>
          <p:nvPr>
            <p:ph type="sldNum" sz="quarter" idx="5"/>
          </p:nvPr>
        </p:nvSpPr>
        <p:spPr/>
        <p:txBody>
          <a:bodyPr/>
          <a:lstStyle/>
          <a:p>
            <a:fld id="{BE5E6AF7-0F88-4448-99BD-1AC252BB1A7B}" type="slidenum">
              <a:rPr lang="nb-NO" smtClean="0"/>
              <a:t>22</a:t>
            </a:fld>
            <a:endParaRPr lang="nb-NO"/>
          </a:p>
        </p:txBody>
      </p:sp>
    </p:spTree>
    <p:extLst>
      <p:ext uri="{BB962C8B-B14F-4D97-AF65-F5344CB8AC3E}">
        <p14:creationId xmlns:p14="http://schemas.microsoft.com/office/powerpoint/2010/main" val="3622663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jeg har forsøkt å trekke sammen temaene helse og pedagogikk, disse kan i utgangspunktet virke lite forenelige. Synshemming er et eksempel på en helseutfordring som har medisinsk forklaring på problemet, mens språkopplæring støttes av pedagogisk tilnærming</a:t>
            </a:r>
          </a:p>
          <a:p>
            <a:r>
              <a:rPr lang="nb-NO" dirty="0"/>
              <a:t>Arbeidet med dette prosjektet har gitt meg mulighet til å få innblikk i problemstillingen og å få noen svar. Dette har hjulpet meg med å være mer bevisst i min jobb med denne gruppen av innvandrere i forhold til både kunnskap om tilrettelegging, personenes individuelle ønsker og ikke minst etablere kontakt og samarbeid med fagspesialister rundt brukeren.</a:t>
            </a:r>
          </a:p>
        </p:txBody>
      </p:sp>
      <p:sp>
        <p:nvSpPr>
          <p:cNvPr id="4" name="Plassholder for lysbildenummer 3"/>
          <p:cNvSpPr>
            <a:spLocks noGrp="1"/>
          </p:cNvSpPr>
          <p:nvPr>
            <p:ph type="sldNum" sz="quarter" idx="5"/>
          </p:nvPr>
        </p:nvSpPr>
        <p:spPr/>
        <p:txBody>
          <a:bodyPr/>
          <a:lstStyle/>
          <a:p>
            <a:fld id="{BE5E6AF7-0F88-4448-99BD-1AC252BB1A7B}" type="slidenum">
              <a:rPr lang="nb-NO" smtClean="0"/>
              <a:t>23</a:t>
            </a:fld>
            <a:endParaRPr lang="nb-NO"/>
          </a:p>
        </p:txBody>
      </p:sp>
    </p:spTree>
    <p:extLst>
      <p:ext uri="{BB962C8B-B14F-4D97-AF65-F5344CB8AC3E}">
        <p14:creationId xmlns:p14="http://schemas.microsoft.com/office/powerpoint/2010/main" val="3591181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4,3% av norsk befolkning er flyktninger. Fra Syria, Eritrea, Irak, Afghanistan, Sør-Sudan og Somalia. </a:t>
            </a:r>
          </a:p>
          <a:p>
            <a:r>
              <a:rPr lang="nb-NO" dirty="0"/>
              <a:t>Integrerings og mangfolds direktoratet har utarbeidet retningslinjer – integrering av flyktninger gjennom introduksjonsloven.</a:t>
            </a:r>
          </a:p>
          <a:p>
            <a:r>
              <a:rPr lang="nb-NO" dirty="0"/>
              <a:t>Disse menneskene må starte sitt liv på nytt i sitt nye vertsland. For å kunne fungere i det norske samfunnet er det en forutsetning å kunne mestre det norske språket. </a:t>
            </a:r>
          </a:p>
          <a:p>
            <a:r>
              <a:rPr lang="nb-NO" dirty="0"/>
              <a:t>Statens og kommunens tilbud: Introduksjonsprogrammet 3 år.</a:t>
            </a:r>
          </a:p>
          <a:p>
            <a:r>
              <a:rPr lang="nb-NO" dirty="0"/>
              <a:t>Hvorfor dette er viktig for inkludering og mestring i et nytt land og deres samfunn.</a:t>
            </a:r>
          </a:p>
          <a:p>
            <a:r>
              <a:rPr lang="nb-NO" dirty="0"/>
              <a:t>Men hvis personen har synsutfordringer? </a:t>
            </a:r>
          </a:p>
          <a:p>
            <a:endParaRPr lang="nb-NO" dirty="0"/>
          </a:p>
        </p:txBody>
      </p:sp>
      <p:sp>
        <p:nvSpPr>
          <p:cNvPr id="4" name="Plassholder for lysbildenummer 3"/>
          <p:cNvSpPr>
            <a:spLocks noGrp="1"/>
          </p:cNvSpPr>
          <p:nvPr>
            <p:ph type="sldNum" sz="quarter" idx="5"/>
          </p:nvPr>
        </p:nvSpPr>
        <p:spPr/>
        <p:txBody>
          <a:bodyPr/>
          <a:lstStyle/>
          <a:p>
            <a:fld id="{BE5E6AF7-0F88-4448-99BD-1AC252BB1A7B}" type="slidenum">
              <a:rPr lang="nb-NO" smtClean="0"/>
              <a:t>3</a:t>
            </a:fld>
            <a:endParaRPr lang="nb-NO"/>
          </a:p>
        </p:txBody>
      </p:sp>
    </p:spTree>
    <p:extLst>
      <p:ext uri="{BB962C8B-B14F-4D97-AF65-F5344CB8AC3E}">
        <p14:creationId xmlns:p14="http://schemas.microsoft.com/office/powerpoint/2010/main" val="2305312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er lærer i norsk som andrespråk og underviser i norsk for svaksynte og blinde innvandrere på et voksenopplæringssenter. </a:t>
            </a:r>
          </a:p>
          <a:p>
            <a:r>
              <a:rPr lang="nb-NO" dirty="0"/>
              <a:t>Valg av dette tema ble basert på min nysgjerrighet for hvordan voksne synshemmede flyktninger selv opplever sin læringssituasjon.</a:t>
            </a:r>
          </a:p>
          <a:p>
            <a:r>
              <a:rPr lang="nb-NO" dirty="0"/>
              <a:t>de har med seg sine, erfaringer fra hjemlandet, meninger og sin forståelse for hva som er bra for dem. De kan være traumatisert, sårbare og forvirret, noe som kan hemme språklæring. Vi vet lite om denne gruppen og det er åpenbart behov for mer forskning</a:t>
            </a:r>
          </a:p>
          <a:p>
            <a:r>
              <a:rPr lang="nb-NO" dirty="0"/>
              <a:t>Formål:…</a:t>
            </a:r>
          </a:p>
          <a:p>
            <a:r>
              <a:rPr lang="nb-NO" dirty="0"/>
              <a:t>Problemstilling…</a:t>
            </a:r>
          </a:p>
        </p:txBody>
      </p:sp>
      <p:sp>
        <p:nvSpPr>
          <p:cNvPr id="4" name="Plassholder for lysbildenummer 3"/>
          <p:cNvSpPr>
            <a:spLocks noGrp="1"/>
          </p:cNvSpPr>
          <p:nvPr>
            <p:ph type="sldNum" sz="quarter" idx="5"/>
          </p:nvPr>
        </p:nvSpPr>
        <p:spPr/>
        <p:txBody>
          <a:bodyPr/>
          <a:lstStyle/>
          <a:p>
            <a:fld id="{4375D386-CC76-444D-9B41-9656E45228CC}" type="slidenum">
              <a:rPr lang="nb-NO" smtClean="0"/>
              <a:t>4</a:t>
            </a:fld>
            <a:endParaRPr lang="nb-NO"/>
          </a:p>
        </p:txBody>
      </p:sp>
    </p:spTree>
    <p:extLst>
      <p:ext uri="{BB962C8B-B14F-4D97-AF65-F5344CB8AC3E}">
        <p14:creationId xmlns:p14="http://schemas.microsoft.com/office/powerpoint/2010/main" val="3198497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er lærer i norsk som andrespråk og underviser i norsk for svaksynte og blinde innvandrere på et voksenopplæringssenter. </a:t>
            </a:r>
          </a:p>
          <a:p>
            <a:r>
              <a:rPr lang="nb-NO" dirty="0"/>
              <a:t>Valg av dette tema ble basert på min nysgjerrighet for hvordan voksne synshemmede flyktninger selv opplever sin læringssituasjon.</a:t>
            </a:r>
          </a:p>
          <a:p>
            <a:r>
              <a:rPr lang="nb-NO" dirty="0"/>
              <a:t>de har med seg sine, erfaringer fra hjemlandet, meninger og sin forståelse for hva som er bra for dem. De kan være traumatisert, sårbare og forvirret, noe som kan hemme språklæring. Vi vet lite om denne gruppen og det er åpenbart behov for mer forskning</a:t>
            </a:r>
          </a:p>
          <a:p>
            <a:r>
              <a:rPr lang="nb-NO" dirty="0"/>
              <a:t>Formål:…</a:t>
            </a:r>
          </a:p>
          <a:p>
            <a:r>
              <a:rPr lang="nb-NO" dirty="0"/>
              <a:t>Problemstilling…</a:t>
            </a:r>
          </a:p>
        </p:txBody>
      </p:sp>
      <p:sp>
        <p:nvSpPr>
          <p:cNvPr id="4" name="Plassholder for lysbildenummer 3"/>
          <p:cNvSpPr>
            <a:spLocks noGrp="1"/>
          </p:cNvSpPr>
          <p:nvPr>
            <p:ph type="sldNum" sz="quarter" idx="5"/>
          </p:nvPr>
        </p:nvSpPr>
        <p:spPr/>
        <p:txBody>
          <a:bodyPr/>
          <a:lstStyle/>
          <a:p>
            <a:fld id="{4375D386-CC76-444D-9B41-9656E45228CC}" type="slidenum">
              <a:rPr lang="nb-NO" smtClean="0"/>
              <a:t>5</a:t>
            </a:fld>
            <a:endParaRPr lang="nb-NO"/>
          </a:p>
        </p:txBody>
      </p:sp>
    </p:spTree>
    <p:extLst>
      <p:ext uri="{BB962C8B-B14F-4D97-AF65-F5344CB8AC3E}">
        <p14:creationId xmlns:p14="http://schemas.microsoft.com/office/powerpoint/2010/main" val="725076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BE5E6AF7-0F88-4448-99BD-1AC252BB1A7B}" type="slidenum">
              <a:rPr lang="nb-NO" smtClean="0"/>
              <a:t>6</a:t>
            </a:fld>
            <a:endParaRPr lang="nb-NO"/>
          </a:p>
        </p:txBody>
      </p:sp>
    </p:spTree>
    <p:extLst>
      <p:ext uri="{BB962C8B-B14F-4D97-AF65-F5344CB8AC3E}">
        <p14:creationId xmlns:p14="http://schemas.microsoft.com/office/powerpoint/2010/main" val="2530236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2 av informantene hadde svekket syn fra de var 5 år, noen ble blinde i alderen rundt 20 årene, noen mistet synet i krigen</a:t>
            </a:r>
          </a:p>
        </p:txBody>
      </p:sp>
      <p:sp>
        <p:nvSpPr>
          <p:cNvPr id="4" name="Plassholder for lysbildenummer 3"/>
          <p:cNvSpPr>
            <a:spLocks noGrp="1"/>
          </p:cNvSpPr>
          <p:nvPr>
            <p:ph type="sldNum" sz="quarter" idx="5"/>
          </p:nvPr>
        </p:nvSpPr>
        <p:spPr/>
        <p:txBody>
          <a:bodyPr/>
          <a:lstStyle/>
          <a:p>
            <a:fld id="{BE5E6AF7-0F88-4448-99BD-1AC252BB1A7B}" type="slidenum">
              <a:rPr lang="nb-NO" smtClean="0"/>
              <a:t>7</a:t>
            </a:fld>
            <a:endParaRPr lang="nb-NO"/>
          </a:p>
        </p:txBody>
      </p:sp>
    </p:spTree>
    <p:extLst>
      <p:ext uri="{BB962C8B-B14F-4D97-AF65-F5344CB8AC3E}">
        <p14:creationId xmlns:p14="http://schemas.microsoft.com/office/powerpoint/2010/main" val="234762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Synshemmede flyktninger en ganske sårbar gruppe som kan være både vanskelig å få lov til å intervjue og få kontakt med (</a:t>
            </a:r>
            <a:r>
              <a:rPr lang="nb-NO" dirty="0" err="1"/>
              <a:t>Wahoush</a:t>
            </a:r>
            <a:r>
              <a:rPr lang="nb-NO" dirty="0"/>
              <a:t>, 2009) </a:t>
            </a:r>
          </a:p>
          <a:p>
            <a:r>
              <a:rPr lang="nb-NO" dirty="0"/>
              <a:t>Det ble bearbeidet store mengder av materiell.</a:t>
            </a:r>
          </a:p>
        </p:txBody>
      </p:sp>
      <p:sp>
        <p:nvSpPr>
          <p:cNvPr id="4" name="Plassholder for lysbildenummer 3"/>
          <p:cNvSpPr>
            <a:spLocks noGrp="1"/>
          </p:cNvSpPr>
          <p:nvPr>
            <p:ph type="sldNum" sz="quarter" idx="5"/>
          </p:nvPr>
        </p:nvSpPr>
        <p:spPr/>
        <p:txBody>
          <a:bodyPr/>
          <a:lstStyle/>
          <a:p>
            <a:fld id="{BE5E6AF7-0F88-4448-99BD-1AC252BB1A7B}" type="slidenum">
              <a:rPr lang="nb-NO" smtClean="0"/>
              <a:t>9</a:t>
            </a:fld>
            <a:endParaRPr lang="nb-NO"/>
          </a:p>
        </p:txBody>
      </p:sp>
    </p:spTree>
    <p:extLst>
      <p:ext uri="{BB962C8B-B14F-4D97-AF65-F5344CB8AC3E}">
        <p14:creationId xmlns:p14="http://schemas.microsoft.com/office/powerpoint/2010/main" val="1385604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Mestringsfølelse: «Jeg føler meg mer autonom ved å bruke de hjelpemidlene, … jeg er selvstendig ... De gir meg selvstendighets følelse». </a:t>
            </a:r>
          </a:p>
          <a:p>
            <a:r>
              <a:rPr lang="nb-NO" dirty="0"/>
              <a:t>Motiverende faktorer: «Nå driver jeg og lærer broren min og søster som er også blinde i hjemlandet. Hvordan de skal bruke </a:t>
            </a:r>
            <a:r>
              <a:rPr lang="nb-NO" dirty="0" err="1"/>
              <a:t>voice</a:t>
            </a:r>
            <a:r>
              <a:rPr lang="nb-NO" dirty="0"/>
              <a:t> over».</a:t>
            </a:r>
          </a:p>
          <a:p>
            <a:endParaRPr lang="nb-NO" dirty="0"/>
          </a:p>
          <a:p>
            <a:r>
              <a:rPr lang="nb-NO" dirty="0"/>
              <a:t>Hindring i læring: «Jeg får lekser eller noe jeg må lese. Så senere når jeg kommer hjem og skal blad på det jeg skal gjøre jeg prøver, jeg har vanskelig å se, pluss jeg blir sliten i øynene som bare la den. Og jeg hadde mye hodepine. Så det var bare å ta bøkene fram og tilbake til skolen. Jeg har ikke gjort lekser, har ikke lest fordi jeg hadde veldig vanskelig med synet». </a:t>
            </a:r>
          </a:p>
          <a:p>
            <a:r>
              <a:rPr lang="nb-NO" dirty="0"/>
              <a:t>Holdninger: «I hjemlandet hvis en er blind eller synshemmede eller er litt annerledes, mobbes veldig mye, gjør dem latterlig».</a:t>
            </a:r>
          </a:p>
        </p:txBody>
      </p:sp>
      <p:sp>
        <p:nvSpPr>
          <p:cNvPr id="4" name="Plassholder for lysbildenummer 3"/>
          <p:cNvSpPr>
            <a:spLocks noGrp="1"/>
          </p:cNvSpPr>
          <p:nvPr>
            <p:ph type="sldNum" sz="quarter" idx="5"/>
          </p:nvPr>
        </p:nvSpPr>
        <p:spPr/>
        <p:txBody>
          <a:bodyPr/>
          <a:lstStyle/>
          <a:p>
            <a:fld id="{BE5E6AF7-0F88-4448-99BD-1AC252BB1A7B}" type="slidenum">
              <a:rPr lang="nb-NO" smtClean="0"/>
              <a:t>10</a:t>
            </a:fld>
            <a:endParaRPr lang="nb-NO"/>
          </a:p>
        </p:txBody>
      </p:sp>
    </p:spTree>
    <p:extLst>
      <p:ext uri="{BB962C8B-B14F-4D97-AF65-F5344CB8AC3E}">
        <p14:creationId xmlns:p14="http://schemas.microsoft.com/office/powerpoint/2010/main" val="2083253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Helseutfordringer, dårlig tilrettelagt organisering av undervisning, manglende mulighet til å praktisere norsk, familiesavn</a:t>
            </a:r>
          </a:p>
        </p:txBody>
      </p:sp>
      <p:sp>
        <p:nvSpPr>
          <p:cNvPr id="4" name="Plassholder for lysbildenummer 3"/>
          <p:cNvSpPr>
            <a:spLocks noGrp="1"/>
          </p:cNvSpPr>
          <p:nvPr>
            <p:ph type="sldNum" sz="quarter" idx="5"/>
          </p:nvPr>
        </p:nvSpPr>
        <p:spPr/>
        <p:txBody>
          <a:bodyPr/>
          <a:lstStyle/>
          <a:p>
            <a:fld id="{BE5E6AF7-0F88-4448-99BD-1AC252BB1A7B}" type="slidenum">
              <a:rPr lang="nb-NO" smtClean="0"/>
              <a:t>13</a:t>
            </a:fld>
            <a:endParaRPr lang="nb-NO"/>
          </a:p>
        </p:txBody>
      </p:sp>
    </p:spTree>
    <p:extLst>
      <p:ext uri="{BB962C8B-B14F-4D97-AF65-F5344CB8AC3E}">
        <p14:creationId xmlns:p14="http://schemas.microsoft.com/office/powerpoint/2010/main" val="1855940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2042319"/>
            <a:ext cx="4316012" cy="1551781"/>
          </a:xfrm>
        </p:spPr>
        <p:txBody>
          <a:bodyPr anchor="b"/>
          <a:lstStyle/>
          <a:p>
            <a:r>
              <a:rPr lang="nb-NO"/>
              <a:t>Klikk for å redigere tittelstil</a:t>
            </a:r>
            <a:endParaRPr lang="nb-NO" dirty="0"/>
          </a:p>
        </p:txBody>
      </p:sp>
      <p:sp>
        <p:nvSpPr>
          <p:cNvPr id="3" name="Subtitle 2"/>
          <p:cNvSpPr>
            <a:spLocks noGrp="1"/>
          </p:cNvSpPr>
          <p:nvPr>
            <p:ph type="subTitle" idx="1"/>
          </p:nvPr>
        </p:nvSpPr>
        <p:spPr>
          <a:xfrm>
            <a:off x="497288" y="3924300"/>
            <a:ext cx="4316012" cy="533400"/>
          </a:xfrm>
        </p:spPr>
        <p:txBody>
          <a:bodyPr lIns="0" rIns="0">
            <a:normAutofit/>
          </a:bodyPr>
          <a:lstStyle>
            <a:lvl1pPr marL="0" indent="0" algn="l">
              <a:buNone/>
              <a:defRPr sz="10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9A370975-CB35-024B-B5C8-CC31BB415381}" type="datetime1">
              <a:rPr lang="nb-NO" smtClean="0"/>
              <a:t>05.09.2022</a:t>
            </a:fld>
            <a:endParaRPr lang="nb-NO"/>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nb-NO"/>
              <a:t>Klikk på ikonet for å legge til et bilde</a:t>
            </a:r>
          </a:p>
        </p:txBody>
      </p:sp>
      <p:cxnSp>
        <p:nvCxnSpPr>
          <p:cNvPr id="13" name="Straight Connector 12"/>
          <p:cNvCxnSpPr/>
          <p:nvPr userDrawn="1"/>
        </p:nvCxnSpPr>
        <p:spPr>
          <a:xfrm>
            <a:off x="494536" y="37735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pic>
        <p:nvPicPr>
          <p:cNvPr id="16"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870" y="213305"/>
            <a:ext cx="2748460" cy="1076564"/>
          </a:xfrm>
          <a:prstGeom prst="rect">
            <a:avLst/>
          </a:prstGeom>
        </p:spPr>
      </p:pic>
    </p:spTree>
    <p:extLst>
      <p:ext uri="{BB962C8B-B14F-4D97-AF65-F5344CB8AC3E}">
        <p14:creationId xmlns:p14="http://schemas.microsoft.com/office/powerpoint/2010/main" val="50272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 + Text - Grey">
    <p:spTree>
      <p:nvGrpSpPr>
        <p:cNvPr id="1" name=""/>
        <p:cNvGrpSpPr/>
        <p:nvPr/>
      </p:nvGrpSpPr>
      <p:grpSpPr>
        <a:xfrm>
          <a:off x="0" y="0"/>
          <a:ext cx="0" cy="0"/>
          <a:chOff x="0" y="0"/>
          <a:chExt cx="0" cy="0"/>
        </a:xfrm>
      </p:grpSpPr>
      <p:sp>
        <p:nvSpPr>
          <p:cNvPr id="7" name="Rectangle 6"/>
          <p:cNvSpPr/>
          <p:nvPr userDrawn="1"/>
        </p:nvSpPr>
        <p:spPr>
          <a:xfrm>
            <a:off x="41529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45042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BAC170A0-F4AF-784C-82F6-8AA1CFD90576}"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152400" y="165100"/>
            <a:ext cx="3829050" cy="4530585"/>
          </a:xfrm>
          <a:solidFill>
            <a:srgbClr val="7E9492"/>
          </a:solidFill>
        </p:spPr>
        <p:txBody>
          <a:bodyPr/>
          <a:lstStyle/>
          <a:p>
            <a:r>
              <a:rPr lang="nb-NO"/>
              <a:t>Klikk på ikonet for å legge til et bilde</a:t>
            </a:r>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25057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 Pic - Grey">
    <p:spTree>
      <p:nvGrpSpPr>
        <p:cNvPr id="1" name=""/>
        <p:cNvGrpSpPr/>
        <p:nvPr/>
      </p:nvGrpSpPr>
      <p:grpSpPr>
        <a:xfrm>
          <a:off x="0" y="0"/>
          <a:ext cx="0" cy="0"/>
          <a:chOff x="0" y="0"/>
          <a:chExt cx="0" cy="0"/>
        </a:xfrm>
      </p:grpSpPr>
      <p:sp>
        <p:nvSpPr>
          <p:cNvPr id="7" name="Rectangle 6"/>
          <p:cNvSpPr/>
          <p:nvPr userDrawn="1"/>
        </p:nvSpPr>
        <p:spPr>
          <a:xfrm>
            <a:off x="1524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5037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C6A0D644-D198-0544-B930-C1227F213393}"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5156110" y="165100"/>
            <a:ext cx="3829050" cy="4530585"/>
          </a:xfrm>
          <a:solidFill>
            <a:srgbClr val="7E9492"/>
          </a:solidFill>
        </p:spPr>
        <p:txBody>
          <a:bodyPr/>
          <a:lstStyle/>
          <a:p>
            <a:r>
              <a:rPr lang="nb-NO"/>
              <a:t>Klikk på ikonet for å legge til et bilde</a:t>
            </a:r>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2421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 + Text - Grey">
    <p:spTree>
      <p:nvGrpSpPr>
        <p:cNvPr id="1" name=""/>
        <p:cNvGrpSpPr/>
        <p:nvPr/>
      </p:nvGrpSpPr>
      <p:grpSpPr>
        <a:xfrm>
          <a:off x="0" y="0"/>
          <a:ext cx="0" cy="0"/>
          <a:chOff x="0" y="0"/>
          <a:chExt cx="0" cy="0"/>
        </a:xfrm>
      </p:grpSpPr>
      <p:sp>
        <p:nvSpPr>
          <p:cNvPr id="7" name="Rectangle 6"/>
          <p:cNvSpPr/>
          <p:nvPr userDrawn="1"/>
        </p:nvSpPr>
        <p:spPr>
          <a:xfrm>
            <a:off x="41529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45042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DE87FAC7-51C0-EB4D-8A36-361A05B74186}"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userDrawn="1"/>
        </p:nvSpPr>
        <p:spPr>
          <a:xfrm>
            <a:off x="15240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8" name="Content Placeholder 17"/>
          <p:cNvSpPr>
            <a:spLocks noGrp="1"/>
          </p:cNvSpPr>
          <p:nvPr>
            <p:ph sz="quarter" idx="13" hasCustomPrompt="1"/>
          </p:nvPr>
        </p:nvSpPr>
        <p:spPr>
          <a:xfrm>
            <a:off x="15240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1599126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Graph - Grey">
    <p:spTree>
      <p:nvGrpSpPr>
        <p:cNvPr id="1" name=""/>
        <p:cNvGrpSpPr/>
        <p:nvPr/>
      </p:nvGrpSpPr>
      <p:grpSpPr>
        <a:xfrm>
          <a:off x="0" y="0"/>
          <a:ext cx="0" cy="0"/>
          <a:chOff x="0" y="0"/>
          <a:chExt cx="0" cy="0"/>
        </a:xfrm>
      </p:grpSpPr>
      <p:sp>
        <p:nvSpPr>
          <p:cNvPr id="7" name="Rectangle 6"/>
          <p:cNvSpPr/>
          <p:nvPr userDrawn="1"/>
        </p:nvSpPr>
        <p:spPr>
          <a:xfrm>
            <a:off x="152400" y="165100"/>
            <a:ext cx="48322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a:xfrm>
            <a:off x="5037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F98C53A1-9BB4-164E-AE9A-3854EA41B1DD}"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userDrawn="1"/>
        </p:nvSpPr>
        <p:spPr>
          <a:xfrm>
            <a:off x="515611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3" name="Content Placeholder 17"/>
          <p:cNvSpPr>
            <a:spLocks noGrp="1"/>
          </p:cNvSpPr>
          <p:nvPr>
            <p:ph sz="quarter" idx="13" hasCustomPrompt="1"/>
          </p:nvPr>
        </p:nvSpPr>
        <p:spPr>
          <a:xfrm>
            <a:off x="515611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2296329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7" name="Rectangle 6"/>
          <p:cNvSpPr/>
          <p:nvPr userDrawn="1"/>
        </p:nvSpPr>
        <p:spPr>
          <a:xfrm>
            <a:off x="152400" y="165100"/>
            <a:ext cx="88327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4" name="Date Placeholder 3"/>
          <p:cNvSpPr>
            <a:spLocks noGrp="1"/>
          </p:cNvSpPr>
          <p:nvPr>
            <p:ph type="dt" sz="half" idx="10"/>
          </p:nvPr>
        </p:nvSpPr>
        <p:spPr/>
        <p:txBody>
          <a:bodyPr/>
          <a:lstStyle/>
          <a:p>
            <a:fld id="{B973D11A-E878-5944-926B-84A43B6D9342}"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9" name="Picture Placeholder 8"/>
          <p:cNvSpPr>
            <a:spLocks noGrp="1"/>
          </p:cNvSpPr>
          <p:nvPr>
            <p:ph type="pic" sz="quarter" idx="13"/>
          </p:nvPr>
        </p:nvSpPr>
        <p:spPr>
          <a:xfrm>
            <a:off x="152400" y="219075"/>
            <a:ext cx="8832850" cy="4476610"/>
          </a:xfrm>
          <a:solidFill>
            <a:srgbClr val="BCCCD1"/>
          </a:solidFill>
        </p:spPr>
        <p:txBody>
          <a:bodyPr/>
          <a:lstStyle/>
          <a:p>
            <a:r>
              <a:rPr lang="nb-NO"/>
              <a:t>Klikk på ikonet for å legge til et bilde</a:t>
            </a:r>
          </a:p>
        </p:txBody>
      </p:sp>
    </p:spTree>
    <p:extLst>
      <p:ext uri="{BB962C8B-B14F-4D97-AF65-F5344CB8AC3E}">
        <p14:creationId xmlns:p14="http://schemas.microsoft.com/office/powerpoint/2010/main" val="1631015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aph or Quote">
    <p:spTree>
      <p:nvGrpSpPr>
        <p:cNvPr id="1" name=""/>
        <p:cNvGrpSpPr/>
        <p:nvPr/>
      </p:nvGrpSpPr>
      <p:grpSpPr>
        <a:xfrm>
          <a:off x="0" y="0"/>
          <a:ext cx="0" cy="0"/>
          <a:chOff x="0" y="0"/>
          <a:chExt cx="0" cy="0"/>
        </a:xfrm>
      </p:grpSpPr>
      <p:sp>
        <p:nvSpPr>
          <p:cNvPr id="7" name="Rectangle 6"/>
          <p:cNvSpPr/>
          <p:nvPr userDrawn="1"/>
        </p:nvSpPr>
        <p:spPr>
          <a:xfrm>
            <a:off x="152400" y="165100"/>
            <a:ext cx="88327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3" name="Content Placeholder 2"/>
          <p:cNvSpPr>
            <a:spLocks noGrp="1"/>
          </p:cNvSpPr>
          <p:nvPr>
            <p:ph idx="1" hasCustomPrompt="1"/>
          </p:nvPr>
        </p:nvSpPr>
        <p:spPr>
          <a:xfrm>
            <a:off x="154070" y="219282"/>
            <a:ext cx="8831090" cy="4476403"/>
          </a:xfrm>
        </p:spPr>
        <p:txBody>
          <a:bodyPr anchor="ctr">
            <a:normAutofit/>
          </a:bodyPr>
          <a:lstStyle>
            <a:lvl1pPr marL="0" indent="0" algn="ctr">
              <a:buNone/>
              <a:defRPr sz="3200" b="1">
                <a:latin typeface="Times New Roman"/>
                <a:cs typeface="Times New Roman"/>
              </a:defRPr>
            </a:lvl1pPr>
          </a:lstStyle>
          <a:p>
            <a:pPr lvl="0"/>
            <a:r>
              <a:rPr lang="nb-NO" dirty="0"/>
              <a:t>«</a:t>
            </a:r>
            <a:r>
              <a:rPr lang="nb-NO" dirty="0" err="1"/>
              <a:t>Quote</a:t>
            </a:r>
            <a:r>
              <a:rPr lang="nb-NO" dirty="0"/>
              <a:t>»</a:t>
            </a:r>
          </a:p>
        </p:txBody>
      </p:sp>
      <p:sp>
        <p:nvSpPr>
          <p:cNvPr id="4" name="Date Placeholder 3"/>
          <p:cNvSpPr>
            <a:spLocks noGrp="1"/>
          </p:cNvSpPr>
          <p:nvPr>
            <p:ph type="dt" sz="half" idx="10"/>
          </p:nvPr>
        </p:nvSpPr>
        <p:spPr/>
        <p:txBody>
          <a:bodyPr/>
          <a:lstStyle/>
          <a:p>
            <a:fld id="{4CD111DA-76AE-8F46-BEBF-1D6B9C6BEB4F}"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756504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56B25DD-6713-8646-A9CE-34E0FC3C79B1}"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288000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1" name="Rectangle 10"/>
          <p:cNvSpPr/>
          <p:nvPr userDrawn="1"/>
        </p:nvSpPr>
        <p:spPr>
          <a:xfrm>
            <a:off x="6105160" y="165723"/>
            <a:ext cx="2880000" cy="53559"/>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2" name="Rectangle 11"/>
          <p:cNvSpPr/>
          <p:nvPr userDrawn="1"/>
        </p:nvSpPr>
        <p:spPr>
          <a:xfrm>
            <a:off x="3129615" y="165723"/>
            <a:ext cx="2880000" cy="5355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3" name="Picture Placeholder 8"/>
          <p:cNvSpPr>
            <a:spLocks noGrp="1"/>
          </p:cNvSpPr>
          <p:nvPr>
            <p:ph type="pic" sz="quarter" idx="13"/>
          </p:nvPr>
        </p:nvSpPr>
        <p:spPr>
          <a:xfrm>
            <a:off x="152400" y="219075"/>
            <a:ext cx="2881670" cy="1495734"/>
          </a:xfrm>
          <a:solidFill>
            <a:srgbClr val="BCCCD1"/>
          </a:solidFill>
        </p:spPr>
        <p:txBody>
          <a:bodyPr/>
          <a:lstStyle/>
          <a:p>
            <a:r>
              <a:rPr lang="nb-NO"/>
              <a:t>Klikk på ikonet for å legge til et bilde</a:t>
            </a:r>
          </a:p>
        </p:txBody>
      </p:sp>
      <p:sp>
        <p:nvSpPr>
          <p:cNvPr id="14" name="Picture Placeholder 8"/>
          <p:cNvSpPr>
            <a:spLocks noGrp="1"/>
          </p:cNvSpPr>
          <p:nvPr>
            <p:ph type="pic" sz="quarter" idx="14"/>
          </p:nvPr>
        </p:nvSpPr>
        <p:spPr>
          <a:xfrm>
            <a:off x="3127945" y="219075"/>
            <a:ext cx="2881670" cy="1495734"/>
          </a:xfrm>
          <a:solidFill>
            <a:srgbClr val="BCCCD1"/>
          </a:solidFill>
        </p:spPr>
        <p:txBody>
          <a:bodyPr/>
          <a:lstStyle/>
          <a:p>
            <a:r>
              <a:rPr lang="nb-NO"/>
              <a:t>Klikk på ikonet for å legge til et bilde</a:t>
            </a:r>
          </a:p>
        </p:txBody>
      </p:sp>
      <p:sp>
        <p:nvSpPr>
          <p:cNvPr id="15" name="Picture Placeholder 8"/>
          <p:cNvSpPr>
            <a:spLocks noGrp="1"/>
          </p:cNvSpPr>
          <p:nvPr>
            <p:ph type="pic" sz="quarter" idx="15"/>
          </p:nvPr>
        </p:nvSpPr>
        <p:spPr>
          <a:xfrm>
            <a:off x="6103490" y="219075"/>
            <a:ext cx="2881670" cy="1495734"/>
          </a:xfrm>
          <a:solidFill>
            <a:srgbClr val="BCCCD1"/>
          </a:solidFill>
        </p:spPr>
        <p:txBody>
          <a:bodyPr/>
          <a:lstStyle/>
          <a:p>
            <a:r>
              <a:rPr lang="nb-NO"/>
              <a:t>Klikk på ikonet for å legge til et bilde</a:t>
            </a:r>
          </a:p>
        </p:txBody>
      </p:sp>
      <p:sp>
        <p:nvSpPr>
          <p:cNvPr id="16" name="Content Placeholder 2"/>
          <p:cNvSpPr>
            <a:spLocks noGrp="1"/>
          </p:cNvSpPr>
          <p:nvPr>
            <p:ph idx="1"/>
          </p:nvPr>
        </p:nvSpPr>
        <p:spPr>
          <a:xfrm>
            <a:off x="154071" y="1803709"/>
            <a:ext cx="2880000"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7" name="Content Placeholder 2"/>
          <p:cNvSpPr>
            <a:spLocks noGrp="1"/>
          </p:cNvSpPr>
          <p:nvPr>
            <p:ph idx="16"/>
          </p:nvPr>
        </p:nvSpPr>
        <p:spPr>
          <a:xfrm>
            <a:off x="3129615" y="1803709"/>
            <a:ext cx="2880000"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8" name="Content Placeholder 2"/>
          <p:cNvSpPr>
            <a:spLocks noGrp="1"/>
          </p:cNvSpPr>
          <p:nvPr>
            <p:ph idx="17"/>
          </p:nvPr>
        </p:nvSpPr>
        <p:spPr>
          <a:xfrm>
            <a:off x="6103490" y="1803709"/>
            <a:ext cx="2880000"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208420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ter - Purple">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nb-NO"/>
              <a:t>Klikk for å redigere tittelstil</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93F687F6-0F14-1E41-AF45-4EB96B35BEF9}" type="datetime1">
              <a:rPr lang="nb-NO" smtClean="0"/>
              <a:t>05.09.2022</a:t>
            </a:fld>
            <a:endParaRPr lang="nb-NO"/>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cxnSp>
        <p:nvCxnSpPr>
          <p:cNvPr id="13" name="Straight Connector 12"/>
          <p:cNvCxnSpPr/>
          <p:nvPr userDrawn="1"/>
        </p:nvCxnSpPr>
        <p:spPr>
          <a:xfrm>
            <a:off x="519936" y="2582921"/>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6" name="Picture Placeholder 11"/>
          <p:cNvSpPr>
            <a:spLocks noGrp="1"/>
          </p:cNvSpPr>
          <p:nvPr>
            <p:ph type="pic" sz="quarter" idx="13"/>
          </p:nvPr>
        </p:nvSpPr>
        <p:spPr>
          <a:xfrm>
            <a:off x="5156200" y="219282"/>
            <a:ext cx="3829050" cy="4476403"/>
          </a:xfrm>
          <a:solidFill>
            <a:srgbClr val="7E9492"/>
          </a:solidFill>
        </p:spPr>
        <p:txBody>
          <a:bodyPr/>
          <a:lstStyle/>
          <a:p>
            <a:r>
              <a:rPr lang="nb-NO"/>
              <a:t>Klikk på ikonet for å legge til et bilde</a:t>
            </a:r>
          </a:p>
        </p:txBody>
      </p:sp>
    </p:spTree>
    <p:extLst>
      <p:ext uri="{BB962C8B-B14F-4D97-AF65-F5344CB8AC3E}">
        <p14:creationId xmlns:p14="http://schemas.microsoft.com/office/powerpoint/2010/main" val="2691003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pter - Green">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rgbClr val="007C7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nb-NO"/>
              <a:t>Klikk for å redigere tittelstil</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B9505C71-5114-4041-8843-6E0D12AB0A8F}" type="datetime1">
              <a:rPr lang="nb-NO" smtClean="0"/>
              <a:t>05.09.2022</a:t>
            </a:fld>
            <a:endParaRPr lang="nb-NO"/>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nb-NO"/>
              <a:t>Klikk på ikonet for å legge til et bilde</a:t>
            </a:r>
          </a:p>
        </p:txBody>
      </p:sp>
      <p:cxnSp>
        <p:nvCxnSpPr>
          <p:cNvPr id="13" name="Straight Connector 12"/>
          <p:cNvCxnSpPr/>
          <p:nvPr userDrawn="1"/>
        </p:nvCxnSpPr>
        <p:spPr>
          <a:xfrm>
            <a:off x="519936" y="2582921"/>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32754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pter - Yellow">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tx1"/>
                </a:solidFill>
              </a:defRPr>
            </a:lvl1pPr>
          </a:lstStyle>
          <a:p>
            <a:r>
              <a:rPr lang="nb-NO"/>
              <a:t>Klikk for å redigere tittelstil</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2B4730F5-AE65-5140-BD05-EA72359814C6}" type="datetime1">
              <a:rPr lang="nb-NO" smtClean="0"/>
              <a:t>05.09.2022</a:t>
            </a:fld>
            <a:endParaRPr lang="nb-NO"/>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nb-NO"/>
              <a:t>Klikk på ikonet for å legge til et bilde</a:t>
            </a:r>
          </a:p>
        </p:txBody>
      </p:sp>
      <p:cxnSp>
        <p:nvCxnSpPr>
          <p:cNvPr id="13" name="Straight Connector 12"/>
          <p:cNvCxnSpPr/>
          <p:nvPr userDrawn="1"/>
        </p:nvCxnSpPr>
        <p:spPr>
          <a:xfrm>
            <a:off x="519936" y="2582921"/>
            <a:ext cx="323133" cy="0"/>
          </a:xfrm>
          <a:prstGeom prst="line">
            <a:avLst/>
          </a:prstGeom>
          <a:ln w="6350" cmpd="sng">
            <a:solidFill>
              <a:schemeClr val="accent4">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4">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994319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 -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p>
        </p:txBody>
      </p:sp>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Date Placeholder 3"/>
          <p:cNvSpPr>
            <a:spLocks noGrp="1"/>
          </p:cNvSpPr>
          <p:nvPr>
            <p:ph type="dt" sz="half" idx="10"/>
          </p:nvPr>
        </p:nvSpPr>
        <p:spPr/>
        <p:txBody>
          <a:bodyPr/>
          <a:lstStyle/>
          <a:p>
            <a:fld id="{D1AF3A42-6A4E-1F47-BEF9-20A0978B421A}"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7" name="Rectangle 6"/>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8" name="Straight Connector 7"/>
          <p:cNvCxnSpPr/>
          <p:nvPr userDrawn="1"/>
        </p:nvCxnSpPr>
        <p:spPr>
          <a:xfrm>
            <a:off x="6561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8443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pter - Blue">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nb-NO"/>
              <a:t>Klikk for å redigere tittelstil</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35841CCA-6F93-A549-95CB-E276D5693E6D}" type="datetime1">
              <a:rPr lang="nb-NO" smtClean="0"/>
              <a:t>05.09.2022</a:t>
            </a:fld>
            <a:endParaRPr lang="nb-NO"/>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nb-NO"/>
              <a:t>Klikk på ikonet for å legge til et bilde</a:t>
            </a:r>
          </a:p>
        </p:txBody>
      </p:sp>
      <p:cxnSp>
        <p:nvCxnSpPr>
          <p:cNvPr id="13" name="Straight Connector 12"/>
          <p:cNvCxnSpPr/>
          <p:nvPr userDrawn="1"/>
        </p:nvCxnSpPr>
        <p:spPr>
          <a:xfrm>
            <a:off x="519936" y="2582921"/>
            <a:ext cx="323133" cy="0"/>
          </a:xfrm>
          <a:prstGeom prst="line">
            <a:avLst/>
          </a:prstGeom>
          <a:ln w="6350" cmpd="sng">
            <a:solidFill>
              <a:schemeClr val="accent5">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1218837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pter - Red">
    <p:spTree>
      <p:nvGrpSpPr>
        <p:cNvPr id="1" name=""/>
        <p:cNvGrpSpPr/>
        <p:nvPr/>
      </p:nvGrpSpPr>
      <p:grpSpPr>
        <a:xfrm>
          <a:off x="0" y="0"/>
          <a:ext cx="0" cy="0"/>
          <a:chOff x="0" y="0"/>
          <a:chExt cx="0" cy="0"/>
        </a:xfrm>
      </p:grpSpPr>
      <p:sp>
        <p:nvSpPr>
          <p:cNvPr id="10" name="Rectangle 9"/>
          <p:cNvSpPr/>
          <p:nvPr userDrawn="1"/>
        </p:nvSpPr>
        <p:spPr>
          <a:xfrm>
            <a:off x="152400" y="165100"/>
            <a:ext cx="8832760" cy="4530585"/>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ctrTitle"/>
          </p:nvPr>
        </p:nvSpPr>
        <p:spPr>
          <a:xfrm>
            <a:off x="497288" y="1244601"/>
            <a:ext cx="4316012" cy="1155700"/>
          </a:xfrm>
        </p:spPr>
        <p:txBody>
          <a:bodyPr anchor="b">
            <a:normAutofit/>
          </a:bodyPr>
          <a:lstStyle>
            <a:lvl1pPr>
              <a:defRPr sz="2400">
                <a:solidFill>
                  <a:schemeClr val="bg1"/>
                </a:solidFill>
              </a:defRPr>
            </a:lvl1pPr>
          </a:lstStyle>
          <a:p>
            <a:r>
              <a:rPr lang="nb-NO"/>
              <a:t>Klikk for å redigere tittelstil</a:t>
            </a:r>
            <a:endParaRPr lang="nb-NO" dirty="0"/>
          </a:p>
        </p:txBody>
      </p:sp>
      <p:sp>
        <p:nvSpPr>
          <p:cNvPr id="3" name="Subtitle 2"/>
          <p:cNvSpPr>
            <a:spLocks noGrp="1"/>
          </p:cNvSpPr>
          <p:nvPr>
            <p:ph type="subTitle" idx="1"/>
          </p:nvPr>
        </p:nvSpPr>
        <p:spPr>
          <a:xfrm>
            <a:off x="497288" y="2743200"/>
            <a:ext cx="4316012" cy="533400"/>
          </a:xfrm>
        </p:spPr>
        <p:txBody>
          <a:bodyPr lIns="0" r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b-NO" dirty="0"/>
          </a:p>
        </p:txBody>
      </p:sp>
      <p:sp>
        <p:nvSpPr>
          <p:cNvPr id="4" name="Date Placeholder 3"/>
          <p:cNvSpPr>
            <a:spLocks noGrp="1"/>
          </p:cNvSpPr>
          <p:nvPr>
            <p:ph type="dt" sz="half" idx="10"/>
          </p:nvPr>
        </p:nvSpPr>
        <p:spPr/>
        <p:txBody>
          <a:bodyPr/>
          <a:lstStyle>
            <a:lvl1pPr>
              <a:defRPr>
                <a:solidFill>
                  <a:schemeClr val="tx1"/>
                </a:solidFill>
              </a:defRPr>
            </a:lvl1pPr>
          </a:lstStyle>
          <a:p>
            <a:fld id="{88E289D1-7343-444E-8D43-BAC46CA07C99}" type="datetime1">
              <a:rPr lang="nb-NO" smtClean="0"/>
              <a:t>05.09.2022</a:t>
            </a:fld>
            <a:endParaRPr lang="nb-NO"/>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8385D78-4187-AD4C-B928-A8579EE9A756}" type="slidenum">
              <a:rPr lang="nb-NO" smtClean="0"/>
              <a:pPr/>
              <a:t>‹#›</a:t>
            </a:fld>
            <a:endParaRPr lang="nb-NO"/>
          </a:p>
        </p:txBody>
      </p:sp>
      <p:sp>
        <p:nvSpPr>
          <p:cNvPr id="12" name="Picture Placeholder 11"/>
          <p:cNvSpPr>
            <a:spLocks noGrp="1"/>
          </p:cNvSpPr>
          <p:nvPr>
            <p:ph type="pic" sz="quarter" idx="13"/>
          </p:nvPr>
        </p:nvSpPr>
        <p:spPr>
          <a:xfrm>
            <a:off x="5156200" y="219282"/>
            <a:ext cx="3829050" cy="4476403"/>
          </a:xfrm>
          <a:solidFill>
            <a:srgbClr val="7E9492"/>
          </a:solidFill>
        </p:spPr>
        <p:txBody>
          <a:bodyPr/>
          <a:lstStyle/>
          <a:p>
            <a:r>
              <a:rPr lang="nb-NO"/>
              <a:t>Klikk på ikonet for å legge til et bilde</a:t>
            </a:r>
            <a:endParaRPr lang="nb-NO" dirty="0"/>
          </a:p>
        </p:txBody>
      </p:sp>
      <p:cxnSp>
        <p:nvCxnSpPr>
          <p:cNvPr id="13" name="Straight Connector 12"/>
          <p:cNvCxnSpPr/>
          <p:nvPr userDrawn="1"/>
        </p:nvCxnSpPr>
        <p:spPr>
          <a:xfrm>
            <a:off x="519936" y="2582921"/>
            <a:ext cx="323133" cy="0"/>
          </a:xfrm>
          <a:prstGeom prst="line">
            <a:avLst/>
          </a:prstGeom>
          <a:ln w="6350" cmpd="sng">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154070" y="165723"/>
            <a:ext cx="8831090" cy="53559"/>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333694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ext -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p>
        </p:txBody>
      </p:sp>
      <p:sp>
        <p:nvSpPr>
          <p:cNvPr id="3" name="Content Placeholder 2"/>
          <p:cNvSpPr>
            <a:spLocks noGrp="1"/>
          </p:cNvSpPr>
          <p:nvPr>
            <p:ph idx="1"/>
          </p:nvPr>
        </p:nvSpPr>
        <p:spPr>
          <a:xfrm>
            <a:off x="587253" y="1594843"/>
            <a:ext cx="3944079"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Date Placeholder 3"/>
          <p:cNvSpPr>
            <a:spLocks noGrp="1"/>
          </p:cNvSpPr>
          <p:nvPr>
            <p:ph type="dt" sz="half" idx="10"/>
          </p:nvPr>
        </p:nvSpPr>
        <p:spPr/>
        <p:txBody>
          <a:bodyPr/>
          <a:lstStyle/>
          <a:p>
            <a:fld id="{855682A3-06B6-6749-9F7A-2916A03F484F}"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7" name="Rectangle 6"/>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8" name="Straight Connector 7"/>
          <p:cNvCxnSpPr/>
          <p:nvPr userDrawn="1"/>
        </p:nvCxnSpPr>
        <p:spPr>
          <a:xfrm>
            <a:off x="6561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9" name="Content Placeholder 2"/>
          <p:cNvSpPr>
            <a:spLocks noGrp="1"/>
          </p:cNvSpPr>
          <p:nvPr>
            <p:ph idx="13"/>
          </p:nvPr>
        </p:nvSpPr>
        <p:spPr>
          <a:xfrm>
            <a:off x="4673870" y="1594843"/>
            <a:ext cx="3944079"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8540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 + Text - White">
    <p:spTree>
      <p:nvGrpSpPr>
        <p:cNvPr id="1" name=""/>
        <p:cNvGrpSpPr/>
        <p:nvPr/>
      </p:nvGrpSpPr>
      <p:grpSpPr>
        <a:xfrm>
          <a:off x="0" y="0"/>
          <a:ext cx="0" cy="0"/>
          <a:chOff x="0" y="0"/>
          <a:chExt cx="0" cy="0"/>
        </a:xfrm>
      </p:grpSpPr>
      <p:sp>
        <p:nvSpPr>
          <p:cNvPr id="2" name="Title 1"/>
          <p:cNvSpPr>
            <a:spLocks noGrp="1"/>
          </p:cNvSpPr>
          <p:nvPr>
            <p:ph type="title"/>
          </p:nvPr>
        </p:nvSpPr>
        <p:spPr>
          <a:xfrm>
            <a:off x="45042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6848946D-D622-424F-8802-2FB8329B651D}"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152400" y="165100"/>
            <a:ext cx="3829050" cy="4530585"/>
          </a:xfrm>
          <a:solidFill>
            <a:srgbClr val="7E9492"/>
          </a:solidFill>
        </p:spPr>
        <p:txBody>
          <a:bodyPr/>
          <a:lstStyle/>
          <a:p>
            <a:r>
              <a:rPr lang="nb-NO"/>
              <a:t>Klikk på ikonet for å legge til et bilde</a:t>
            </a:r>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3485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 Pic – White">
    <p:spTree>
      <p:nvGrpSpPr>
        <p:cNvPr id="1" name=""/>
        <p:cNvGrpSpPr/>
        <p:nvPr/>
      </p:nvGrpSpPr>
      <p:grpSpPr>
        <a:xfrm>
          <a:off x="0" y="0"/>
          <a:ext cx="0" cy="0"/>
          <a:chOff x="0" y="0"/>
          <a:chExt cx="0" cy="0"/>
        </a:xfrm>
      </p:grpSpPr>
      <p:sp>
        <p:nvSpPr>
          <p:cNvPr id="2" name="Title 1"/>
          <p:cNvSpPr>
            <a:spLocks noGrp="1"/>
          </p:cNvSpPr>
          <p:nvPr>
            <p:ph type="title"/>
          </p:nvPr>
        </p:nvSpPr>
        <p:spPr>
          <a:xfrm>
            <a:off x="5037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BD4DE1C8-95FA-0C44-B65E-22A00A393EAE}"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0" name="Picture Placeholder 11"/>
          <p:cNvSpPr>
            <a:spLocks noGrp="1"/>
          </p:cNvSpPr>
          <p:nvPr>
            <p:ph type="pic" sz="quarter" idx="13"/>
          </p:nvPr>
        </p:nvSpPr>
        <p:spPr>
          <a:xfrm>
            <a:off x="5156110" y="165100"/>
            <a:ext cx="3829050" cy="4530585"/>
          </a:xfrm>
          <a:solidFill>
            <a:srgbClr val="7E9492"/>
          </a:solidFill>
        </p:spPr>
        <p:txBody>
          <a:bodyPr/>
          <a:lstStyle/>
          <a:p>
            <a:r>
              <a:rPr lang="nb-NO"/>
              <a:t>Klikk på ikonet for å legge til et bilde</a:t>
            </a:r>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17588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 + Text - White">
    <p:spTree>
      <p:nvGrpSpPr>
        <p:cNvPr id="1" name=""/>
        <p:cNvGrpSpPr/>
        <p:nvPr/>
      </p:nvGrpSpPr>
      <p:grpSpPr>
        <a:xfrm>
          <a:off x="0" y="0"/>
          <a:ext cx="0" cy="0"/>
          <a:chOff x="0" y="0"/>
          <a:chExt cx="0" cy="0"/>
        </a:xfrm>
      </p:grpSpPr>
      <p:sp>
        <p:nvSpPr>
          <p:cNvPr id="2" name="Title 1"/>
          <p:cNvSpPr>
            <a:spLocks noGrp="1"/>
          </p:cNvSpPr>
          <p:nvPr>
            <p:ph type="title"/>
          </p:nvPr>
        </p:nvSpPr>
        <p:spPr>
          <a:xfrm>
            <a:off x="45042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4353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BA5284E7-553A-544F-B01D-3C7B5F9972AA}"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41538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45042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userDrawn="1"/>
        </p:nvSpPr>
        <p:spPr>
          <a:xfrm>
            <a:off x="15240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8" name="Content Placeholder 17"/>
          <p:cNvSpPr>
            <a:spLocks noGrp="1"/>
          </p:cNvSpPr>
          <p:nvPr>
            <p:ph sz="quarter" idx="13" hasCustomPrompt="1"/>
          </p:nvPr>
        </p:nvSpPr>
        <p:spPr>
          <a:xfrm>
            <a:off x="15240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9830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Graph - White">
    <p:spTree>
      <p:nvGrpSpPr>
        <p:cNvPr id="1" name=""/>
        <p:cNvGrpSpPr/>
        <p:nvPr/>
      </p:nvGrpSpPr>
      <p:grpSpPr>
        <a:xfrm>
          <a:off x="0" y="0"/>
          <a:ext cx="0" cy="0"/>
          <a:chOff x="0" y="0"/>
          <a:chExt cx="0" cy="0"/>
        </a:xfrm>
      </p:grpSpPr>
      <p:sp>
        <p:nvSpPr>
          <p:cNvPr id="2" name="Title 1"/>
          <p:cNvSpPr>
            <a:spLocks noGrp="1"/>
          </p:cNvSpPr>
          <p:nvPr>
            <p:ph type="title"/>
          </p:nvPr>
        </p:nvSpPr>
        <p:spPr>
          <a:xfrm>
            <a:off x="503703" y="428161"/>
            <a:ext cx="4093697" cy="857250"/>
          </a:xfrm>
        </p:spPr>
        <p:txBody>
          <a:bodyPr/>
          <a:lstStyle/>
          <a:p>
            <a:r>
              <a:rPr lang="nb-NO"/>
              <a:t>Klikk for å redigere tittelstil</a:t>
            </a:r>
            <a:endParaRPr lang="nb-NO" dirty="0"/>
          </a:p>
        </p:txBody>
      </p:sp>
      <p:sp>
        <p:nvSpPr>
          <p:cNvPr id="3" name="Content Placeholder 2"/>
          <p:cNvSpPr>
            <a:spLocks noGrp="1"/>
          </p:cNvSpPr>
          <p:nvPr>
            <p:ph idx="1"/>
          </p:nvPr>
        </p:nvSpPr>
        <p:spPr>
          <a:xfrm>
            <a:off x="434853" y="1594843"/>
            <a:ext cx="4162547"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10"/>
          </p:nvPr>
        </p:nvSpPr>
        <p:spPr/>
        <p:txBody>
          <a:bodyPr/>
          <a:lstStyle/>
          <a:p>
            <a:fld id="{85958A71-EED5-D543-A9ED-B6BEFC298E42}"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3314" y="165723"/>
            <a:ext cx="4831346"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11" name="Straight Connector 10"/>
          <p:cNvCxnSpPr/>
          <p:nvPr userDrawn="1"/>
        </p:nvCxnSpPr>
        <p:spPr>
          <a:xfrm>
            <a:off x="5037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Rectangle 11"/>
          <p:cNvSpPr/>
          <p:nvPr userDrawn="1"/>
        </p:nvSpPr>
        <p:spPr>
          <a:xfrm>
            <a:off x="5156110" y="165100"/>
            <a:ext cx="3829050" cy="4530585"/>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13" name="Content Placeholder 17"/>
          <p:cNvSpPr>
            <a:spLocks noGrp="1"/>
          </p:cNvSpPr>
          <p:nvPr>
            <p:ph sz="quarter" idx="13" hasCustomPrompt="1"/>
          </p:nvPr>
        </p:nvSpPr>
        <p:spPr>
          <a:xfrm>
            <a:off x="5156110" y="165100"/>
            <a:ext cx="3829050" cy="4530585"/>
          </a:xfrm>
        </p:spPr>
        <p:txBody>
          <a:bodyPr/>
          <a:lstStyle>
            <a:lvl1pPr marL="0" indent="0">
              <a:buNone/>
              <a:defRPr baseline="0"/>
            </a:lvl1pPr>
          </a:lstStyle>
          <a:p>
            <a:pPr lvl="0"/>
            <a:r>
              <a:rPr lang="nb-NO" dirty="0"/>
              <a:t>Graph / </a:t>
            </a:r>
            <a:r>
              <a:rPr lang="nb-NO" dirty="0" err="1"/>
              <a:t>Smartart</a:t>
            </a:r>
            <a:endParaRPr lang="nb-NO" dirty="0"/>
          </a:p>
        </p:txBody>
      </p:sp>
    </p:spTree>
    <p:extLst>
      <p:ext uri="{BB962C8B-B14F-4D97-AF65-F5344CB8AC3E}">
        <p14:creationId xmlns:p14="http://schemas.microsoft.com/office/powerpoint/2010/main" val="1113036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8EA6484-330E-984C-9882-A81E3DD5BB46}" type="datetime1">
              <a:rPr lang="nb-NO" smtClean="0"/>
              <a:t>05.09.2022</a:t>
            </a:fld>
            <a:endParaRPr lang="nb-NO" dirty="0"/>
          </a:p>
        </p:txBody>
      </p:sp>
      <p:sp>
        <p:nvSpPr>
          <p:cNvPr id="5" name="Footer Placeholder 4"/>
          <p:cNvSpPr>
            <a:spLocks noGrp="1"/>
          </p:cNvSpPr>
          <p:nvPr>
            <p:ph type="ftr" sz="quarter" idx="11"/>
          </p:nvPr>
        </p:nvSpPr>
        <p:spPr>
          <a:xfrm>
            <a:off x="2986488" y="4834789"/>
            <a:ext cx="2895600" cy="159616"/>
          </a:xfrm>
          <a:prstGeom prst="rect">
            <a:avLst/>
          </a:prstGeom>
        </p:spPr>
        <p:txBody>
          <a:bodyPr/>
          <a:lstStyle/>
          <a:p>
            <a:r>
              <a:rPr lang="nb-NO"/>
              <a:t>Tittel på foredraget</a:t>
            </a:r>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Tree>
    <p:extLst>
      <p:ext uri="{BB962C8B-B14F-4D97-AF65-F5344CB8AC3E}">
        <p14:creationId xmlns:p14="http://schemas.microsoft.com/office/powerpoint/2010/main" val="1278688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 Grey">
    <p:spTree>
      <p:nvGrpSpPr>
        <p:cNvPr id="1" name=""/>
        <p:cNvGrpSpPr/>
        <p:nvPr/>
      </p:nvGrpSpPr>
      <p:grpSpPr>
        <a:xfrm>
          <a:off x="0" y="0"/>
          <a:ext cx="0" cy="0"/>
          <a:chOff x="0" y="0"/>
          <a:chExt cx="0" cy="0"/>
        </a:xfrm>
      </p:grpSpPr>
      <p:sp>
        <p:nvSpPr>
          <p:cNvPr id="7" name="Rectangle 6"/>
          <p:cNvSpPr/>
          <p:nvPr userDrawn="1"/>
        </p:nvSpPr>
        <p:spPr>
          <a:xfrm>
            <a:off x="152400" y="165100"/>
            <a:ext cx="8832760" cy="4530585"/>
          </a:xfrm>
          <a:prstGeom prst="rect">
            <a:avLst/>
          </a:prstGeom>
          <a:solidFill>
            <a:schemeClr val="bg2">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sp>
        <p:nvSpPr>
          <p:cNvPr id="2" name="Title 1"/>
          <p:cNvSpPr>
            <a:spLocks noGrp="1"/>
          </p:cNvSpPr>
          <p:nvPr>
            <p:ph type="title"/>
          </p:nvPr>
        </p:nvSpPr>
        <p:spPr/>
        <p:txBody>
          <a:bodyPr/>
          <a:lstStyle/>
          <a:p>
            <a:r>
              <a:rPr lang="nb-NO"/>
              <a:t>Klikk for å redigere tittelstil</a:t>
            </a:r>
          </a:p>
        </p:txBody>
      </p:sp>
      <p:sp>
        <p:nvSpPr>
          <p:cNvPr id="4" name="Date Placeholder 3"/>
          <p:cNvSpPr>
            <a:spLocks noGrp="1"/>
          </p:cNvSpPr>
          <p:nvPr>
            <p:ph type="dt" sz="half" idx="10"/>
          </p:nvPr>
        </p:nvSpPr>
        <p:spPr/>
        <p:txBody>
          <a:bodyPr/>
          <a:lstStyle/>
          <a:p>
            <a:fld id="{C6B8EB59-1D71-4341-8167-C53E1D4C973B}" type="datetime1">
              <a:rPr lang="nb-NO" smtClean="0"/>
              <a:t>05.09.2022</a:t>
            </a:fld>
            <a:endParaRPr lang="nb-NO" dirty="0"/>
          </a:p>
        </p:txBody>
      </p:sp>
      <p:sp>
        <p:nvSpPr>
          <p:cNvPr id="6" name="Slide Number Placeholder 5"/>
          <p:cNvSpPr>
            <a:spLocks noGrp="1"/>
          </p:cNvSpPr>
          <p:nvPr>
            <p:ph type="sldNum" sz="quarter" idx="12"/>
          </p:nvPr>
        </p:nvSpPr>
        <p:spPr/>
        <p:txBody>
          <a:bodyPr/>
          <a:lstStyle/>
          <a:p>
            <a:fld id="{28385D78-4187-AD4C-B928-A8579EE9A756}" type="slidenum">
              <a:rPr lang="nb-NO" smtClean="0"/>
              <a:t>‹#›</a:t>
            </a:fld>
            <a:endParaRPr lang="nb-NO"/>
          </a:p>
        </p:txBody>
      </p:sp>
      <p:sp>
        <p:nvSpPr>
          <p:cNvPr id="8" name="Rectangle 7"/>
          <p:cNvSpPr/>
          <p:nvPr userDrawn="1"/>
        </p:nvSpPr>
        <p:spPr>
          <a:xfrm>
            <a:off x="154070" y="165723"/>
            <a:ext cx="8831090" cy="53559"/>
          </a:xfrm>
          <a:prstGeom prst="rect">
            <a:avLst/>
          </a:prstGeom>
          <a:solidFill>
            <a:srgbClr val="4B4CA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p>
        </p:txBody>
      </p:sp>
      <p:cxnSp>
        <p:nvCxnSpPr>
          <p:cNvPr id="9" name="Straight Connector 8"/>
          <p:cNvCxnSpPr/>
          <p:nvPr userDrawn="1"/>
        </p:nvCxnSpPr>
        <p:spPr>
          <a:xfrm>
            <a:off x="656103" y="1335106"/>
            <a:ext cx="323133" cy="0"/>
          </a:xfrm>
          <a:prstGeom prst="line">
            <a:avLst/>
          </a:prstGeom>
          <a:ln w="63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2" name="Content Placeholder 2"/>
          <p:cNvSpPr>
            <a:spLocks noGrp="1"/>
          </p:cNvSpPr>
          <p:nvPr>
            <p:ph idx="1"/>
          </p:nvPr>
        </p:nvSpPr>
        <p:spPr>
          <a:xfrm>
            <a:off x="587253" y="1594843"/>
            <a:ext cx="3944079"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13" name="Content Placeholder 2"/>
          <p:cNvSpPr>
            <a:spLocks noGrp="1"/>
          </p:cNvSpPr>
          <p:nvPr>
            <p:ph idx="13"/>
          </p:nvPr>
        </p:nvSpPr>
        <p:spPr>
          <a:xfrm>
            <a:off x="4673870" y="1594843"/>
            <a:ext cx="3944079" cy="285015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59218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6103" y="428161"/>
            <a:ext cx="7961846" cy="857250"/>
          </a:xfrm>
          <a:prstGeom prst="rect">
            <a:avLst/>
          </a:prstGeom>
        </p:spPr>
        <p:txBody>
          <a:bodyPr vert="horz" lIns="0" tIns="0" rIns="0" bIns="0" rtlCol="0" anchor="ctr">
            <a:normAutofit/>
          </a:bodyPr>
          <a:lstStyle/>
          <a:p>
            <a:r>
              <a:rPr lang="nb-NO"/>
              <a:t>Klikk for å redigere tittelstil</a:t>
            </a:r>
            <a:endParaRPr lang="nb-NO" dirty="0"/>
          </a:p>
        </p:txBody>
      </p:sp>
      <p:sp>
        <p:nvSpPr>
          <p:cNvPr id="3" name="Text Placeholder 2"/>
          <p:cNvSpPr>
            <a:spLocks noGrp="1"/>
          </p:cNvSpPr>
          <p:nvPr>
            <p:ph type="body" idx="1"/>
          </p:nvPr>
        </p:nvSpPr>
        <p:spPr>
          <a:xfrm>
            <a:off x="587253" y="1594843"/>
            <a:ext cx="8030696" cy="2850156"/>
          </a:xfrm>
          <a:prstGeom prst="rect">
            <a:avLst/>
          </a:prstGeom>
        </p:spPr>
        <p:txBody>
          <a:bodyPr vert="horz" lIns="91440" tIns="0" rIns="9144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Date Placeholder 3"/>
          <p:cNvSpPr>
            <a:spLocks noGrp="1"/>
          </p:cNvSpPr>
          <p:nvPr>
            <p:ph type="dt" sz="half" idx="2"/>
          </p:nvPr>
        </p:nvSpPr>
        <p:spPr>
          <a:xfrm>
            <a:off x="1371406" y="4834789"/>
            <a:ext cx="1654282" cy="159616"/>
          </a:xfrm>
          <a:prstGeom prst="rect">
            <a:avLst/>
          </a:prstGeom>
        </p:spPr>
        <p:txBody>
          <a:bodyPr vert="horz" lIns="0" tIns="0" rIns="0" bIns="0" rtlCol="0" anchor="ctr"/>
          <a:lstStyle>
            <a:lvl1pPr algn="l">
              <a:defRPr sz="800">
                <a:solidFill>
                  <a:schemeClr val="tx1"/>
                </a:solidFill>
              </a:defRPr>
            </a:lvl1pPr>
          </a:lstStyle>
          <a:p>
            <a:fld id="{E1F5D854-43BD-7A47-B9A3-6C872AD2D06F}" type="datetime1">
              <a:rPr lang="nb-NO" smtClean="0"/>
              <a:t>05.09.2022</a:t>
            </a:fld>
            <a:endParaRPr lang="nb-NO" dirty="0"/>
          </a:p>
        </p:txBody>
      </p:sp>
      <p:sp>
        <p:nvSpPr>
          <p:cNvPr id="6" name="Slide Number Placeholder 5"/>
          <p:cNvSpPr>
            <a:spLocks noGrp="1"/>
          </p:cNvSpPr>
          <p:nvPr>
            <p:ph type="sldNum" sz="quarter" idx="4"/>
          </p:nvPr>
        </p:nvSpPr>
        <p:spPr>
          <a:xfrm>
            <a:off x="6851560" y="4834789"/>
            <a:ext cx="2133600" cy="159616"/>
          </a:xfrm>
          <a:prstGeom prst="rect">
            <a:avLst/>
          </a:prstGeom>
        </p:spPr>
        <p:txBody>
          <a:bodyPr vert="horz" lIns="0" tIns="0" rIns="0" bIns="0" rtlCol="0" anchor="ctr"/>
          <a:lstStyle>
            <a:lvl1pPr algn="r">
              <a:defRPr sz="800">
                <a:solidFill>
                  <a:schemeClr val="tx1"/>
                </a:solidFill>
              </a:defRPr>
            </a:lvl1pPr>
          </a:lstStyle>
          <a:p>
            <a:fld id="{28385D78-4187-AD4C-B928-A8579EE9A756}" type="slidenum">
              <a:rPr lang="nb-NO" smtClean="0"/>
              <a:pPr/>
              <a:t>‹#›</a:t>
            </a:fld>
            <a:endParaRPr lang="nb-NO" dirty="0"/>
          </a:p>
        </p:txBody>
      </p:sp>
      <p:pic>
        <p:nvPicPr>
          <p:cNvPr id="8" name="Picture 9"/>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23079" y="4673034"/>
            <a:ext cx="1255922" cy="491942"/>
          </a:xfrm>
          <a:prstGeom prst="rect">
            <a:avLst/>
          </a:prstGeom>
        </p:spPr>
      </p:pic>
    </p:spTree>
    <p:extLst>
      <p:ext uri="{BB962C8B-B14F-4D97-AF65-F5344CB8AC3E}">
        <p14:creationId xmlns:p14="http://schemas.microsoft.com/office/powerpoint/2010/main" val="1334827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9" r:id="rId3"/>
    <p:sldLayoutId id="2147483657" r:id="rId4"/>
    <p:sldLayoutId id="2147483658" r:id="rId5"/>
    <p:sldLayoutId id="2147483659" r:id="rId6"/>
    <p:sldLayoutId id="2147483660" r:id="rId7"/>
    <p:sldLayoutId id="2147483656" r:id="rId8"/>
    <p:sldLayoutId id="2147483651" r:id="rId9"/>
    <p:sldLayoutId id="2147483652" r:id="rId10"/>
    <p:sldLayoutId id="2147483653" r:id="rId11"/>
    <p:sldLayoutId id="2147483654" r:id="rId12"/>
    <p:sldLayoutId id="2147483655" r:id="rId13"/>
    <p:sldLayoutId id="2147483662" r:id="rId14"/>
    <p:sldLayoutId id="2147483661" r:id="rId15"/>
    <p:sldLayoutId id="2147483668" r:id="rId16"/>
    <p:sldLayoutId id="2147483663" r:id="rId17"/>
    <p:sldLayoutId id="2147483664" r:id="rId18"/>
    <p:sldLayoutId id="2147483665" r:id="rId19"/>
    <p:sldLayoutId id="2147483666" r:id="rId20"/>
    <p:sldLayoutId id="2147483667" r:id="rId21"/>
  </p:sldLayoutIdLst>
  <p:hf hdr="0"/>
  <p:txStyles>
    <p:titleStyle>
      <a:lvl1pPr algn="l" defTabSz="457200" rtl="0" eaLnBrk="1" latinLnBrk="0" hangingPunct="1">
        <a:spcBef>
          <a:spcPct val="0"/>
        </a:spcBef>
        <a:buNone/>
        <a:defRPr sz="2400" b="1" kern="1200">
          <a:solidFill>
            <a:schemeClr val="tx1"/>
          </a:solidFill>
          <a:latin typeface="Times New Roman"/>
          <a:ea typeface="+mj-ea"/>
          <a:cs typeface="Times New Roman"/>
        </a:defRPr>
      </a:lvl1pPr>
    </p:titleStyle>
    <p:bodyStyle>
      <a:lvl1pPr marL="176213" indent="-176213" algn="l" defTabSz="457200" rtl="0" eaLnBrk="1" latinLnBrk="0" hangingPunct="1">
        <a:spcBef>
          <a:spcPct val="20000"/>
        </a:spcBef>
        <a:buFont typeface="Arial"/>
        <a:buChar char="•"/>
        <a:defRPr sz="1600" kern="1200">
          <a:solidFill>
            <a:schemeClr val="tx1"/>
          </a:solidFill>
          <a:latin typeface="Calibri Light"/>
          <a:ea typeface="+mn-ea"/>
          <a:cs typeface="Calibri Light"/>
        </a:defRPr>
      </a:lvl1pPr>
      <a:lvl2pPr marL="452438" indent="-207963" algn="l" defTabSz="450850" rtl="0" eaLnBrk="1" latinLnBrk="0" hangingPunct="1">
        <a:spcBef>
          <a:spcPct val="20000"/>
        </a:spcBef>
        <a:buFont typeface="Arial"/>
        <a:buChar char="–"/>
        <a:defRPr sz="1600" kern="1200">
          <a:solidFill>
            <a:schemeClr val="tx1"/>
          </a:solidFill>
          <a:latin typeface="Calibri Light"/>
          <a:ea typeface="+mn-ea"/>
          <a:cs typeface="Calibri Light"/>
        </a:defRPr>
      </a:lvl2pPr>
      <a:lvl3pPr marL="627063" indent="-158750" algn="l" defTabSz="627063" rtl="0" eaLnBrk="1" latinLnBrk="0" hangingPunct="1">
        <a:spcBef>
          <a:spcPct val="20000"/>
        </a:spcBef>
        <a:buFont typeface="Arial"/>
        <a:buChar char="•"/>
        <a:defRPr sz="1600" kern="1200">
          <a:solidFill>
            <a:schemeClr val="tx1"/>
          </a:solidFill>
          <a:latin typeface="Calibri Light"/>
          <a:ea typeface="+mn-ea"/>
          <a:cs typeface="Calibri Light"/>
        </a:defRPr>
      </a:lvl3pPr>
      <a:lvl4pPr marL="804863" indent="-161925" algn="l" defTabSz="457200" rtl="0" eaLnBrk="1" latinLnBrk="0" hangingPunct="1">
        <a:spcBef>
          <a:spcPct val="20000"/>
        </a:spcBef>
        <a:buFont typeface="Arial"/>
        <a:buChar char="–"/>
        <a:defRPr sz="1600" kern="1200">
          <a:solidFill>
            <a:schemeClr val="tx1"/>
          </a:solidFill>
          <a:latin typeface="Calibri Light"/>
          <a:ea typeface="+mn-ea"/>
          <a:cs typeface="Calibri Light"/>
        </a:defRPr>
      </a:lvl4pPr>
      <a:lvl5pPr marL="987425" indent="-174625" algn="l" defTabSz="457200" rtl="0" eaLnBrk="1" latinLnBrk="0" hangingPunct="1">
        <a:spcBef>
          <a:spcPct val="20000"/>
        </a:spcBef>
        <a:buFont typeface="Arial"/>
        <a:buChar char="»"/>
        <a:defRPr sz="1600" kern="1200">
          <a:solidFill>
            <a:schemeClr val="tx1"/>
          </a:solidFill>
          <a:latin typeface="Calibri Light"/>
          <a:ea typeface="+mn-ea"/>
          <a:cs typeface="Calibri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26" userDrawn="1">
          <p15:clr>
            <a:srgbClr val="F26B43"/>
          </p15:clr>
        </p15:guide>
        <p15:guide id="2" pos="9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Helle.K.Falkenberg@usn.no" TargetMode="External"/><Relationship Id="rId2" Type="http://schemas.openxmlformats.org/officeDocument/2006/relationships/hyperlink" Target="mailto:Ellen.Svarverud@usn.no"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lovdata.no/dokument/NL/lov/2003-07-04-80" TargetMode="External"/><Relationship Id="rId2" Type="http://schemas.openxmlformats.org/officeDocument/2006/relationships/hyperlink" Target="https://doi.org/10.1016/j.nedt.2017.06.002"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97288" y="1706252"/>
            <a:ext cx="4316012" cy="1872332"/>
          </a:xfrm>
        </p:spPr>
        <p:txBody>
          <a:bodyPr>
            <a:normAutofit fontScale="90000"/>
          </a:bodyPr>
          <a:lstStyle/>
          <a:p>
            <a:br>
              <a:rPr lang="nb-NO" dirty="0"/>
            </a:br>
            <a:br>
              <a:rPr lang="nb-NO" dirty="0"/>
            </a:br>
            <a:r>
              <a:rPr lang="nb-NO" dirty="0">
                <a:latin typeface="+mj-lt"/>
              </a:rPr>
              <a:t>Synshemmede flyktninger i møte med norskopplæring.</a:t>
            </a:r>
            <a:br>
              <a:rPr lang="nb-NO" dirty="0">
                <a:latin typeface="+mj-lt"/>
              </a:rPr>
            </a:br>
            <a:br>
              <a:rPr lang="nb-NO" dirty="0">
                <a:latin typeface="+mj-lt"/>
              </a:rPr>
            </a:br>
            <a:r>
              <a:rPr lang="nb-NO" sz="1600" dirty="0">
                <a:latin typeface="+mj-lt"/>
              </a:rPr>
              <a:t>Hvordan beskriver synshemmede flyktninger sine</a:t>
            </a:r>
            <a:br>
              <a:rPr lang="nb-NO" sz="1600" dirty="0">
                <a:latin typeface="+mj-lt"/>
              </a:rPr>
            </a:br>
            <a:r>
              <a:rPr lang="nb-NO" sz="1600" dirty="0">
                <a:latin typeface="+mj-lt"/>
              </a:rPr>
              <a:t>erfaringer med norskopplæring?</a:t>
            </a:r>
            <a:br>
              <a:rPr lang="nb-NO" sz="1600" dirty="0">
                <a:latin typeface="+mj-lt"/>
              </a:rPr>
            </a:br>
            <a:endParaRPr lang="nb-NO" dirty="0"/>
          </a:p>
        </p:txBody>
      </p:sp>
      <p:sp>
        <p:nvSpPr>
          <p:cNvPr id="7" name="Subtitle 6"/>
          <p:cNvSpPr>
            <a:spLocks noGrp="1"/>
          </p:cNvSpPr>
          <p:nvPr>
            <p:ph type="subTitle" idx="1"/>
          </p:nvPr>
        </p:nvSpPr>
        <p:spPr>
          <a:xfrm>
            <a:off x="497288" y="3889734"/>
            <a:ext cx="4316012" cy="567966"/>
          </a:xfrm>
        </p:spPr>
        <p:txBody>
          <a:bodyPr vert="horz" lIns="0" tIns="0" rIns="0" bIns="0" rtlCol="0" anchor="t">
            <a:noAutofit/>
          </a:bodyPr>
          <a:lstStyle/>
          <a:p>
            <a:r>
              <a:rPr lang="nb-NO" sz="1050" b="1" dirty="0">
                <a:latin typeface="Calibri"/>
                <a:cs typeface="Calibri"/>
              </a:rPr>
              <a:t>Marina Hjelmås</a:t>
            </a:r>
          </a:p>
          <a:p>
            <a:r>
              <a:rPr lang="nb-NO" sz="1050" dirty="0"/>
              <a:t>Master i synspedagogikk og synsrehabilitering</a:t>
            </a:r>
          </a:p>
          <a:p>
            <a:r>
              <a:rPr lang="nb-NO" sz="1050" dirty="0"/>
              <a:t>09.September 2022</a:t>
            </a:r>
            <a:br>
              <a:rPr lang="nb-NO" sz="1050" dirty="0"/>
            </a:br>
            <a:endParaRPr lang="nb-NO" sz="1050" dirty="0"/>
          </a:p>
        </p:txBody>
      </p:sp>
      <p:sp>
        <p:nvSpPr>
          <p:cNvPr id="2" name="Date Placeholder 1"/>
          <p:cNvSpPr>
            <a:spLocks noGrp="1"/>
          </p:cNvSpPr>
          <p:nvPr>
            <p:ph type="dt" sz="half" idx="10"/>
          </p:nvPr>
        </p:nvSpPr>
        <p:spPr/>
        <p:txBody>
          <a:bodyPr/>
          <a:lstStyle/>
          <a:p>
            <a:endParaRPr lang="nb-NO" dirty="0"/>
          </a:p>
        </p:txBody>
      </p:sp>
      <p:sp>
        <p:nvSpPr>
          <p:cNvPr id="8" name="Slide Number Placeholder 7"/>
          <p:cNvSpPr>
            <a:spLocks noGrp="1"/>
          </p:cNvSpPr>
          <p:nvPr>
            <p:ph type="sldNum" sz="quarter" idx="12"/>
          </p:nvPr>
        </p:nvSpPr>
        <p:spPr/>
        <p:txBody>
          <a:bodyPr/>
          <a:lstStyle/>
          <a:p>
            <a:fld id="{28385D78-4187-AD4C-B928-A8579EE9A756}" type="slidenum">
              <a:rPr lang="nb-NO" smtClean="0"/>
              <a:pPr/>
              <a:t>1</a:t>
            </a:fld>
            <a:endParaRPr lang="nb-NO"/>
          </a:p>
        </p:txBody>
      </p:sp>
      <p:pic>
        <p:nvPicPr>
          <p:cNvPr id="5" name="Picture 4" descr="DMonster-3.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387850" y="2609850"/>
            <a:ext cx="1536700" cy="1536700"/>
          </a:xfrm>
          <a:prstGeom prst="rect">
            <a:avLst/>
          </a:prstGeom>
        </p:spPr>
      </p:pic>
      <p:pic>
        <p:nvPicPr>
          <p:cNvPr id="14" name="Plassholder for bilde 13">
            <a:extLst>
              <a:ext uri="{FF2B5EF4-FFF2-40B4-BE49-F238E27FC236}">
                <a16:creationId xmlns:a16="http://schemas.microsoft.com/office/drawing/2014/main" id="{DBD13A66-2607-47A9-A950-7BD55DEB5E05}"/>
              </a:ext>
            </a:extLst>
          </p:cNvPr>
          <p:cNvPicPr>
            <a:picLocks noGrp="1" noChangeAspect="1"/>
          </p:cNvPicPr>
          <p:nvPr>
            <p:ph type="pic" sz="quarter" idx="13"/>
          </p:nvPr>
        </p:nvPicPr>
        <p:blipFill>
          <a:blip r:embed="rId4"/>
          <a:srcRect l="24169" r="24169"/>
          <a:stretch>
            <a:fillRect/>
          </a:stretch>
        </p:blipFill>
        <p:spPr>
          <a:xfrm>
            <a:off x="5156200" y="219282"/>
            <a:ext cx="3829050" cy="4476403"/>
          </a:xfrm>
        </p:spPr>
      </p:pic>
    </p:spTree>
    <p:extLst>
      <p:ext uri="{BB962C8B-B14F-4D97-AF65-F5344CB8AC3E}">
        <p14:creationId xmlns:p14="http://schemas.microsoft.com/office/powerpoint/2010/main" val="4226871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41AC3C-5FF5-4AE8-80E0-8BF02C72F5A4}"/>
              </a:ext>
            </a:extLst>
          </p:cNvPr>
          <p:cNvSpPr>
            <a:spLocks noGrp="1"/>
          </p:cNvSpPr>
          <p:nvPr>
            <p:ph type="title"/>
          </p:nvPr>
        </p:nvSpPr>
        <p:spPr/>
        <p:txBody>
          <a:bodyPr/>
          <a:lstStyle/>
          <a:p>
            <a:r>
              <a:rPr lang="nb-NO" dirty="0">
                <a:latin typeface="+mn-lt"/>
              </a:rPr>
              <a:t>Resultater</a:t>
            </a:r>
          </a:p>
        </p:txBody>
      </p:sp>
      <p:sp>
        <p:nvSpPr>
          <p:cNvPr id="3" name="Plassholder for innhold 2">
            <a:extLst>
              <a:ext uri="{FF2B5EF4-FFF2-40B4-BE49-F238E27FC236}">
                <a16:creationId xmlns:a16="http://schemas.microsoft.com/office/drawing/2014/main" id="{30F54119-94D9-4155-9DD9-3F2518FEC3B9}"/>
              </a:ext>
            </a:extLst>
          </p:cNvPr>
          <p:cNvSpPr>
            <a:spLocks noGrp="1"/>
          </p:cNvSpPr>
          <p:nvPr>
            <p:ph idx="1"/>
          </p:nvPr>
        </p:nvSpPr>
        <p:spPr>
          <a:xfrm>
            <a:off x="587253" y="1456660"/>
            <a:ext cx="3944079" cy="2988339"/>
          </a:xfrm>
        </p:spPr>
        <p:txBody>
          <a:bodyPr>
            <a:normAutofit/>
          </a:bodyPr>
          <a:lstStyle/>
          <a:p>
            <a:pPr marL="0" indent="0">
              <a:buNone/>
            </a:pPr>
            <a:r>
              <a:rPr lang="nb-NO" sz="1800" dirty="0"/>
              <a:t>Kategori:</a:t>
            </a:r>
          </a:p>
          <a:p>
            <a:pPr marL="0" indent="0">
              <a:buNone/>
            </a:pPr>
            <a:r>
              <a:rPr lang="nb-NO" sz="1800" b="1" dirty="0">
                <a:latin typeface="+mn-lt"/>
              </a:rPr>
              <a:t>Fremmende faktorer til språklæring</a:t>
            </a:r>
          </a:p>
          <a:p>
            <a:pPr marL="0" indent="0">
              <a:buNone/>
            </a:pPr>
            <a:endParaRPr lang="nb-NO" sz="1800" dirty="0"/>
          </a:p>
          <a:p>
            <a:pPr marL="0" indent="0">
              <a:buNone/>
            </a:pPr>
            <a:r>
              <a:rPr lang="nb-NO" sz="1800" dirty="0"/>
              <a:t>Subkategorier:</a:t>
            </a:r>
          </a:p>
          <a:p>
            <a:pPr lvl="1"/>
            <a:r>
              <a:rPr lang="nb-NO" sz="1800" dirty="0"/>
              <a:t>Mestringsfølelse</a:t>
            </a:r>
          </a:p>
          <a:p>
            <a:pPr lvl="1"/>
            <a:r>
              <a:rPr lang="nb-NO" sz="1800" dirty="0"/>
              <a:t>Motiverende faktorer</a:t>
            </a:r>
          </a:p>
          <a:p>
            <a:pPr lvl="1"/>
            <a:r>
              <a:rPr lang="nb-NO" sz="1800" dirty="0"/>
              <a:t>God tilrettelegging</a:t>
            </a:r>
          </a:p>
          <a:p>
            <a:pPr lvl="1"/>
            <a:r>
              <a:rPr lang="nb-NO" sz="1800" dirty="0"/>
              <a:t>Positiv innstilling</a:t>
            </a:r>
          </a:p>
        </p:txBody>
      </p:sp>
      <p:sp>
        <p:nvSpPr>
          <p:cNvPr id="4" name="Plassholder for dato 3">
            <a:extLst>
              <a:ext uri="{FF2B5EF4-FFF2-40B4-BE49-F238E27FC236}">
                <a16:creationId xmlns:a16="http://schemas.microsoft.com/office/drawing/2014/main" id="{F88BBD87-4E5B-4648-95F5-D56CA6E9EB05}"/>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8F4A394F-76B6-4D55-8FF3-B410AD66A901}"/>
              </a:ext>
            </a:extLst>
          </p:cNvPr>
          <p:cNvSpPr>
            <a:spLocks noGrp="1"/>
          </p:cNvSpPr>
          <p:nvPr>
            <p:ph type="sldNum" sz="quarter" idx="12"/>
          </p:nvPr>
        </p:nvSpPr>
        <p:spPr/>
        <p:txBody>
          <a:bodyPr/>
          <a:lstStyle/>
          <a:p>
            <a:fld id="{28385D78-4187-AD4C-B928-A8579EE9A756}" type="slidenum">
              <a:rPr lang="nb-NO" smtClean="0"/>
              <a:t>10</a:t>
            </a:fld>
            <a:endParaRPr lang="nb-NO"/>
          </a:p>
        </p:txBody>
      </p:sp>
      <p:sp>
        <p:nvSpPr>
          <p:cNvPr id="6" name="Plassholder for innhold 5">
            <a:extLst>
              <a:ext uri="{FF2B5EF4-FFF2-40B4-BE49-F238E27FC236}">
                <a16:creationId xmlns:a16="http://schemas.microsoft.com/office/drawing/2014/main" id="{F98EA2F6-EBBE-47F5-88F8-3E9C837AE5E8}"/>
              </a:ext>
            </a:extLst>
          </p:cNvPr>
          <p:cNvSpPr>
            <a:spLocks noGrp="1"/>
          </p:cNvSpPr>
          <p:nvPr>
            <p:ph idx="13"/>
          </p:nvPr>
        </p:nvSpPr>
        <p:spPr>
          <a:xfrm>
            <a:off x="4673870" y="1456660"/>
            <a:ext cx="3944079" cy="3258679"/>
          </a:xfrm>
        </p:spPr>
        <p:txBody>
          <a:bodyPr>
            <a:noAutofit/>
          </a:bodyPr>
          <a:lstStyle/>
          <a:p>
            <a:pPr marL="0" indent="0">
              <a:buNone/>
            </a:pPr>
            <a:r>
              <a:rPr lang="nb-NO" sz="1800" dirty="0"/>
              <a:t>Kategori:</a:t>
            </a:r>
          </a:p>
          <a:p>
            <a:pPr marL="0" indent="0">
              <a:buNone/>
            </a:pPr>
            <a:r>
              <a:rPr lang="nb-NO" sz="1800" b="1" dirty="0">
                <a:latin typeface="+mn-lt"/>
              </a:rPr>
              <a:t>Hemmende faktorer til språklæring</a:t>
            </a:r>
          </a:p>
          <a:p>
            <a:pPr marL="0" indent="0">
              <a:buNone/>
            </a:pPr>
            <a:endParaRPr lang="nb-NO" sz="1800" dirty="0"/>
          </a:p>
          <a:p>
            <a:pPr marL="0" indent="0">
              <a:buNone/>
            </a:pPr>
            <a:r>
              <a:rPr lang="nb-NO" sz="1800" dirty="0"/>
              <a:t>Subkategorier:</a:t>
            </a:r>
          </a:p>
          <a:p>
            <a:pPr lvl="1"/>
            <a:r>
              <a:rPr lang="nb-NO" sz="1800" dirty="0"/>
              <a:t>Hindringer i læring</a:t>
            </a:r>
          </a:p>
          <a:p>
            <a:pPr lvl="1"/>
            <a:r>
              <a:rPr lang="nb-NO" sz="1800" dirty="0"/>
              <a:t>Ukjente og nye ting er vanskelig</a:t>
            </a:r>
          </a:p>
          <a:p>
            <a:pPr lvl="1"/>
            <a:r>
              <a:rPr lang="nb-NO" sz="1800" dirty="0"/>
              <a:t>Holdninger til synshemming fra hjemlandet</a:t>
            </a:r>
          </a:p>
          <a:p>
            <a:pPr lvl="1"/>
            <a:r>
              <a:rPr lang="nb-NO" sz="1800" dirty="0"/>
              <a:t>Følelse av mindreverdighet</a:t>
            </a:r>
          </a:p>
          <a:p>
            <a:pPr lvl="1"/>
            <a:r>
              <a:rPr lang="nb-NO" sz="1800" dirty="0"/>
              <a:t>Følelse av tapt kontroll over livet</a:t>
            </a:r>
          </a:p>
        </p:txBody>
      </p:sp>
    </p:spTree>
    <p:extLst>
      <p:ext uri="{BB962C8B-B14F-4D97-AF65-F5344CB8AC3E}">
        <p14:creationId xmlns:p14="http://schemas.microsoft.com/office/powerpoint/2010/main" val="2715015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C52CF2-6447-4F63-BC0A-30A81E313070}"/>
              </a:ext>
            </a:extLst>
          </p:cNvPr>
          <p:cNvSpPr>
            <a:spLocks noGrp="1"/>
          </p:cNvSpPr>
          <p:nvPr>
            <p:ph type="title"/>
          </p:nvPr>
        </p:nvSpPr>
        <p:spPr/>
        <p:txBody>
          <a:bodyPr/>
          <a:lstStyle/>
          <a:p>
            <a:r>
              <a:rPr lang="nb-NO" dirty="0">
                <a:latin typeface="+mn-lt"/>
                <a:cs typeface="Calibri" panose="020F0502020204030204" pitchFamily="34" charset="0"/>
              </a:rPr>
              <a:t>Resultater</a:t>
            </a:r>
            <a:br>
              <a:rPr lang="nb-NO" dirty="0">
                <a:latin typeface="Calibri" panose="020F0502020204030204" pitchFamily="34" charset="0"/>
                <a:cs typeface="Calibri" panose="020F0502020204030204" pitchFamily="34" charset="0"/>
              </a:rPr>
            </a:br>
            <a:r>
              <a:rPr lang="nb-NO" sz="2000" dirty="0">
                <a:latin typeface="+mn-lt"/>
                <a:cs typeface="Calibri" panose="020F0502020204030204" pitchFamily="34" charset="0"/>
              </a:rPr>
              <a:t>Sitater fra Fremmende faktorer til språklæring</a:t>
            </a:r>
          </a:p>
        </p:txBody>
      </p:sp>
      <p:sp>
        <p:nvSpPr>
          <p:cNvPr id="3" name="Plassholder for innhold 2">
            <a:extLst>
              <a:ext uri="{FF2B5EF4-FFF2-40B4-BE49-F238E27FC236}">
                <a16:creationId xmlns:a16="http://schemas.microsoft.com/office/drawing/2014/main" id="{75FAE4AE-A640-462D-846D-0147AAB1FD81}"/>
              </a:ext>
            </a:extLst>
          </p:cNvPr>
          <p:cNvSpPr>
            <a:spLocks noGrp="1"/>
          </p:cNvSpPr>
          <p:nvPr>
            <p:ph idx="1"/>
          </p:nvPr>
        </p:nvSpPr>
        <p:spPr>
          <a:xfrm>
            <a:off x="556652" y="1390307"/>
            <a:ext cx="8030696" cy="3109504"/>
          </a:xfrm>
        </p:spPr>
        <p:txBody>
          <a:bodyPr>
            <a:normAutofit/>
          </a:bodyPr>
          <a:lstStyle/>
          <a:p>
            <a:pPr marL="0" indent="0">
              <a:buNone/>
            </a:pPr>
            <a:endParaRPr lang="nb-NO"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«Tidligere kunne jeg ikke bruke telefonen, men nå har jeg utstyr som hjelper meg. Før så kunne jeg ikke ringe selv. Jeg måtte be andre å ringe for meg, men nå kan jeg det.»</a:t>
            </a:r>
            <a:endParaRPr lang="nb-NO" sz="20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nb-NO" sz="2000" i="1" dirty="0"/>
          </a:p>
          <a:p>
            <a:pPr marL="0" indent="0">
              <a:buNone/>
            </a:pPr>
            <a:r>
              <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«Det kan være at du får vondt i hode eller blir liksom psykiske problemer, men at du kan det selv og at du kan stole på deg selv, det er noe bra»</a:t>
            </a:r>
            <a:r>
              <a:rPr lang="nb-NO" sz="2000" i="1" dirty="0"/>
              <a:t>	</a:t>
            </a:r>
          </a:p>
        </p:txBody>
      </p:sp>
      <p:sp>
        <p:nvSpPr>
          <p:cNvPr id="4" name="Plassholder for dato 3">
            <a:extLst>
              <a:ext uri="{FF2B5EF4-FFF2-40B4-BE49-F238E27FC236}">
                <a16:creationId xmlns:a16="http://schemas.microsoft.com/office/drawing/2014/main" id="{CA71C03D-B0DD-4F62-A6C6-965A9C92E772}"/>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0E9434B9-D178-49DD-A4D6-D1C7881CC728}"/>
              </a:ext>
            </a:extLst>
          </p:cNvPr>
          <p:cNvSpPr>
            <a:spLocks noGrp="1"/>
          </p:cNvSpPr>
          <p:nvPr>
            <p:ph type="sldNum" sz="quarter" idx="12"/>
          </p:nvPr>
        </p:nvSpPr>
        <p:spPr/>
        <p:txBody>
          <a:bodyPr/>
          <a:lstStyle/>
          <a:p>
            <a:fld id="{28385D78-4187-AD4C-B928-A8579EE9A756}" type="slidenum">
              <a:rPr lang="nb-NO" smtClean="0"/>
              <a:t>11</a:t>
            </a:fld>
            <a:endParaRPr lang="nb-NO"/>
          </a:p>
        </p:txBody>
      </p:sp>
    </p:spTree>
    <p:extLst>
      <p:ext uri="{BB962C8B-B14F-4D97-AF65-F5344CB8AC3E}">
        <p14:creationId xmlns:p14="http://schemas.microsoft.com/office/powerpoint/2010/main" val="381667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C52CF2-6447-4F63-BC0A-30A81E313070}"/>
              </a:ext>
            </a:extLst>
          </p:cNvPr>
          <p:cNvSpPr>
            <a:spLocks noGrp="1"/>
          </p:cNvSpPr>
          <p:nvPr>
            <p:ph type="title"/>
          </p:nvPr>
        </p:nvSpPr>
        <p:spPr/>
        <p:txBody>
          <a:bodyPr/>
          <a:lstStyle/>
          <a:p>
            <a:r>
              <a:rPr lang="nb-NO" dirty="0">
                <a:latin typeface="+mn-lt"/>
                <a:cs typeface="Calibri" panose="020F0502020204030204" pitchFamily="34" charset="0"/>
              </a:rPr>
              <a:t>Resultater</a:t>
            </a:r>
            <a:br>
              <a:rPr lang="nb-NO" dirty="0">
                <a:latin typeface="Calibri" panose="020F0502020204030204" pitchFamily="34" charset="0"/>
                <a:cs typeface="Calibri" panose="020F0502020204030204" pitchFamily="34" charset="0"/>
              </a:rPr>
            </a:br>
            <a:r>
              <a:rPr lang="nb-NO" sz="2000" dirty="0">
                <a:latin typeface="+mn-lt"/>
                <a:cs typeface="Calibri" panose="020F0502020204030204" pitchFamily="34" charset="0"/>
              </a:rPr>
              <a:t>Sitater fra Fremmende faktorer til språklæring</a:t>
            </a:r>
          </a:p>
        </p:txBody>
      </p:sp>
      <p:sp>
        <p:nvSpPr>
          <p:cNvPr id="3" name="Plassholder for innhold 2">
            <a:extLst>
              <a:ext uri="{FF2B5EF4-FFF2-40B4-BE49-F238E27FC236}">
                <a16:creationId xmlns:a16="http://schemas.microsoft.com/office/drawing/2014/main" id="{75FAE4AE-A640-462D-846D-0147AAB1FD81}"/>
              </a:ext>
            </a:extLst>
          </p:cNvPr>
          <p:cNvSpPr>
            <a:spLocks noGrp="1"/>
          </p:cNvSpPr>
          <p:nvPr>
            <p:ph idx="1"/>
          </p:nvPr>
        </p:nvSpPr>
        <p:spPr>
          <a:xfrm>
            <a:off x="556652" y="1390307"/>
            <a:ext cx="8030696" cy="3109504"/>
          </a:xfrm>
        </p:spPr>
        <p:txBody>
          <a:bodyPr>
            <a:normAutofit/>
          </a:bodyPr>
          <a:lstStyle/>
          <a:p>
            <a:pPr marL="0" indent="0">
              <a:buNone/>
            </a:pPr>
            <a:endParaRPr lang="nb-NO" sz="2000" b="1" dirty="0"/>
          </a:p>
          <a:p>
            <a:pPr marL="0" indent="0">
              <a:buNone/>
            </a:pPr>
            <a:r>
              <a:rPr lang="nb-NO" sz="2000" i="1" dirty="0">
                <a:effectLst/>
                <a:latin typeface="Calibri Light" panose="020F0302020204030204" pitchFamily="34" charset="0"/>
                <a:ea typeface="Times New Roman" panose="02020603050405020304" pitchFamily="18" charset="0"/>
                <a:cs typeface="Calibri Light" panose="020F0302020204030204" pitchFamily="34" charset="0"/>
              </a:rPr>
              <a:t>«Men så møtte han ei som het (navn på lærer). Vi tok det på en måte «</a:t>
            </a:r>
            <a:r>
              <a:rPr lang="nb-NO" sz="2000" i="1" dirty="0" err="1">
                <a:effectLst/>
                <a:latin typeface="Calibri Light" panose="020F0302020204030204" pitchFamily="34" charset="0"/>
                <a:ea typeface="Times New Roman" panose="02020603050405020304" pitchFamily="18" charset="0"/>
                <a:cs typeface="Calibri Light" panose="020F0302020204030204" pitchFamily="34" charset="0"/>
              </a:rPr>
              <a:t>step-by-step</a:t>
            </a:r>
            <a:r>
              <a:rPr lang="nb-NO" sz="2000" i="1" dirty="0">
                <a:effectLst/>
                <a:latin typeface="Calibri Light" panose="020F0302020204030204" pitchFamily="34" charset="0"/>
                <a:ea typeface="Times New Roman" panose="02020603050405020304" pitchFamily="18" charset="0"/>
                <a:cs typeface="Calibri Light" panose="020F0302020204030204" pitchFamily="34" charset="0"/>
              </a:rPr>
              <a:t>», litt og litt om gangen, og så dykket (tolken) opp og etter at han startet å jobbe sammen med meg så ble jeg sånn (tommel opp)».</a:t>
            </a:r>
          </a:p>
          <a:p>
            <a:pPr marL="0" indent="0">
              <a:buNone/>
            </a:pPr>
            <a:endParaRPr lang="nb-NO" sz="2000" i="1" dirty="0">
              <a:latin typeface="Calibri Light" panose="020F0302020204030204" pitchFamily="34" charset="0"/>
              <a:cs typeface="Calibri Light" panose="020F0302020204030204" pitchFamily="34" charset="0"/>
            </a:endParaRPr>
          </a:p>
          <a:p>
            <a:pPr marL="0" indent="0">
              <a:buNone/>
            </a:pPr>
            <a:r>
              <a:rPr lang="nb-NO" sz="2000" i="1" dirty="0">
                <a:effectLst/>
                <a:latin typeface="Calibri Light" panose="020F0302020204030204" pitchFamily="34" charset="0"/>
                <a:ea typeface="Calibri" panose="020F0502020204030204" pitchFamily="34" charset="0"/>
                <a:cs typeface="Calibri Light" panose="020F0302020204030204" pitchFamily="34" charset="0"/>
              </a:rPr>
              <a:t>«Jeg føler at jeg lærer norsk, jeg føler meg mer autonom ved å bruke de hjelpemidlene, at jeg er selvstendig, at jeg kan bruke dem. De gir meg selvstendighets følelse».</a:t>
            </a:r>
            <a:endParaRPr lang="nb-NO" sz="20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nb-NO" sz="2000" dirty="0">
              <a:latin typeface="Calibri Light" panose="020F0302020204030204" pitchFamily="34" charset="0"/>
              <a:cs typeface="Calibri Light" panose="020F0302020204030204" pitchFamily="34" charset="0"/>
            </a:endParaRPr>
          </a:p>
        </p:txBody>
      </p:sp>
      <p:sp>
        <p:nvSpPr>
          <p:cNvPr id="4" name="Plassholder for dato 3">
            <a:extLst>
              <a:ext uri="{FF2B5EF4-FFF2-40B4-BE49-F238E27FC236}">
                <a16:creationId xmlns:a16="http://schemas.microsoft.com/office/drawing/2014/main" id="{CA71C03D-B0DD-4F62-A6C6-965A9C92E772}"/>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0E9434B9-D178-49DD-A4D6-D1C7881CC728}"/>
              </a:ext>
            </a:extLst>
          </p:cNvPr>
          <p:cNvSpPr>
            <a:spLocks noGrp="1"/>
          </p:cNvSpPr>
          <p:nvPr>
            <p:ph type="sldNum" sz="quarter" idx="12"/>
          </p:nvPr>
        </p:nvSpPr>
        <p:spPr/>
        <p:txBody>
          <a:bodyPr/>
          <a:lstStyle/>
          <a:p>
            <a:fld id="{28385D78-4187-AD4C-B928-A8579EE9A756}" type="slidenum">
              <a:rPr lang="nb-NO" smtClean="0"/>
              <a:t>12</a:t>
            </a:fld>
            <a:endParaRPr lang="nb-NO"/>
          </a:p>
        </p:txBody>
      </p:sp>
    </p:spTree>
    <p:extLst>
      <p:ext uri="{BB962C8B-B14F-4D97-AF65-F5344CB8AC3E}">
        <p14:creationId xmlns:p14="http://schemas.microsoft.com/office/powerpoint/2010/main" val="1820700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2DF124-56D0-432B-BB5A-6D09A9D9C270}"/>
              </a:ext>
            </a:extLst>
          </p:cNvPr>
          <p:cNvSpPr>
            <a:spLocks noGrp="1"/>
          </p:cNvSpPr>
          <p:nvPr>
            <p:ph type="title"/>
          </p:nvPr>
        </p:nvSpPr>
        <p:spPr/>
        <p:txBody>
          <a:bodyPr/>
          <a:lstStyle/>
          <a:p>
            <a:r>
              <a:rPr lang="nb-NO" dirty="0">
                <a:latin typeface="+mn-lt"/>
                <a:cs typeface="Calibri" panose="020F0502020204030204" pitchFamily="34" charset="0"/>
              </a:rPr>
              <a:t>Resultater</a:t>
            </a:r>
            <a:br>
              <a:rPr lang="nb-NO" dirty="0">
                <a:latin typeface="Calibri" panose="020F0502020204030204" pitchFamily="34" charset="0"/>
                <a:cs typeface="Calibri" panose="020F0502020204030204" pitchFamily="34" charset="0"/>
              </a:rPr>
            </a:br>
            <a:r>
              <a:rPr lang="nb-NO" dirty="0">
                <a:latin typeface="Calibri" panose="020F0502020204030204" pitchFamily="34" charset="0"/>
                <a:cs typeface="Calibri" panose="020F0502020204030204" pitchFamily="34" charset="0"/>
              </a:rPr>
              <a:t> </a:t>
            </a:r>
            <a:r>
              <a:rPr lang="nb-NO" sz="2000" dirty="0">
                <a:latin typeface="+mn-lt"/>
                <a:cs typeface="Calibri" panose="020F0502020204030204" pitchFamily="34" charset="0"/>
              </a:rPr>
              <a:t>Sitater fra Hemmende faktorer til språklæring </a:t>
            </a:r>
          </a:p>
        </p:txBody>
      </p:sp>
      <p:sp>
        <p:nvSpPr>
          <p:cNvPr id="3" name="Plassholder for innhold 2">
            <a:extLst>
              <a:ext uri="{FF2B5EF4-FFF2-40B4-BE49-F238E27FC236}">
                <a16:creationId xmlns:a16="http://schemas.microsoft.com/office/drawing/2014/main" id="{B22F6ABE-7657-4541-849C-01454B6A76B0}"/>
              </a:ext>
            </a:extLst>
          </p:cNvPr>
          <p:cNvSpPr>
            <a:spLocks noGrp="1"/>
          </p:cNvSpPr>
          <p:nvPr>
            <p:ph idx="1"/>
          </p:nvPr>
        </p:nvSpPr>
        <p:spPr>
          <a:xfrm>
            <a:off x="587253" y="1424721"/>
            <a:ext cx="8030696" cy="3051585"/>
          </a:xfrm>
        </p:spPr>
        <p:txBody>
          <a:bodyPr>
            <a:normAutofit/>
          </a:bodyPr>
          <a:lstStyle/>
          <a:p>
            <a:pPr marL="0" indent="0">
              <a:buNone/>
            </a:pPr>
            <a:r>
              <a:rPr lang="nb-NO" sz="2000" b="1" dirty="0">
                <a:latin typeface="+mn-lt"/>
              </a:rPr>
              <a:t>Hindringer i læring: </a:t>
            </a:r>
          </a:p>
          <a:p>
            <a:pPr marL="0" indent="0">
              <a:buNone/>
            </a:pPr>
            <a:r>
              <a:rPr lang="nb-NO" sz="2000" dirty="0"/>
              <a:t>Helseutfordringer, dårlig tilrettelagt organisering av undervisning, manglende mulighet til å praktisere norsk, familiesavn</a:t>
            </a:r>
          </a:p>
          <a:p>
            <a:pPr marL="0" indent="0">
              <a:lnSpc>
                <a:spcPct val="50000"/>
              </a:lnSpc>
              <a:buNone/>
            </a:pPr>
            <a:r>
              <a:rPr lang="nb-NO" sz="1800" dirty="0"/>
              <a:t>	</a:t>
            </a:r>
          </a:p>
          <a:p>
            <a:pPr marL="0" indent="0">
              <a:buNone/>
            </a:pPr>
            <a:r>
              <a:rPr lang="nb-NO" sz="1800" i="1" dirty="0"/>
              <a:t>	</a:t>
            </a:r>
            <a:r>
              <a:rPr lang="nb-NO" sz="2000" i="1" dirty="0"/>
              <a:t>«Jeg får lekser eller noe jeg må lese. Så senere når jeg kommer hjem og 	skal blad på det jeg skal gjøre. Jeg prøver, jeg har vanskelig å se, pluss jeg 	blir sliten i øynene som bare la den. Og jeg hadde mye hodepine. Så det 	var bare å ta 	bøkene fram og tilbake til skolen. Jeg har ikke gjort lekser, 	har ikke lest fordi jeg hadde veldig vanskelig med synet». </a:t>
            </a:r>
          </a:p>
          <a:p>
            <a:endParaRPr lang="nb-NO" sz="1800" dirty="0"/>
          </a:p>
          <a:p>
            <a:endParaRPr lang="nb-NO" dirty="0"/>
          </a:p>
        </p:txBody>
      </p:sp>
      <p:sp>
        <p:nvSpPr>
          <p:cNvPr id="4" name="Plassholder for dato 3">
            <a:extLst>
              <a:ext uri="{FF2B5EF4-FFF2-40B4-BE49-F238E27FC236}">
                <a16:creationId xmlns:a16="http://schemas.microsoft.com/office/drawing/2014/main" id="{94DD945F-E8F6-4BD5-BDF6-7DAE1465F006}"/>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D7870531-5234-4F37-9A14-CC91FF7D0F16}"/>
              </a:ext>
            </a:extLst>
          </p:cNvPr>
          <p:cNvSpPr>
            <a:spLocks noGrp="1"/>
          </p:cNvSpPr>
          <p:nvPr>
            <p:ph type="sldNum" sz="quarter" idx="12"/>
          </p:nvPr>
        </p:nvSpPr>
        <p:spPr/>
        <p:txBody>
          <a:bodyPr/>
          <a:lstStyle/>
          <a:p>
            <a:fld id="{28385D78-4187-AD4C-B928-A8579EE9A756}" type="slidenum">
              <a:rPr lang="nb-NO" smtClean="0"/>
              <a:t>13</a:t>
            </a:fld>
            <a:endParaRPr lang="nb-NO"/>
          </a:p>
        </p:txBody>
      </p:sp>
    </p:spTree>
    <p:extLst>
      <p:ext uri="{BB962C8B-B14F-4D97-AF65-F5344CB8AC3E}">
        <p14:creationId xmlns:p14="http://schemas.microsoft.com/office/powerpoint/2010/main" val="2038017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2DF124-56D0-432B-BB5A-6D09A9D9C270}"/>
              </a:ext>
            </a:extLst>
          </p:cNvPr>
          <p:cNvSpPr>
            <a:spLocks noGrp="1"/>
          </p:cNvSpPr>
          <p:nvPr>
            <p:ph type="title"/>
          </p:nvPr>
        </p:nvSpPr>
        <p:spPr/>
        <p:txBody>
          <a:bodyPr/>
          <a:lstStyle/>
          <a:p>
            <a:r>
              <a:rPr lang="nb-NO" dirty="0">
                <a:latin typeface="+mn-lt"/>
                <a:cs typeface="Calibri" panose="020F0502020204030204" pitchFamily="34" charset="0"/>
              </a:rPr>
              <a:t>Resultater</a:t>
            </a:r>
            <a:br>
              <a:rPr lang="nb-NO" dirty="0">
                <a:latin typeface="Calibri" panose="020F0502020204030204" pitchFamily="34" charset="0"/>
                <a:cs typeface="Calibri" panose="020F0502020204030204" pitchFamily="34" charset="0"/>
              </a:rPr>
            </a:br>
            <a:r>
              <a:rPr lang="nb-NO" dirty="0">
                <a:latin typeface="Calibri" panose="020F0502020204030204" pitchFamily="34" charset="0"/>
                <a:cs typeface="Calibri" panose="020F0502020204030204" pitchFamily="34" charset="0"/>
              </a:rPr>
              <a:t> </a:t>
            </a:r>
            <a:r>
              <a:rPr lang="nb-NO" sz="2000" dirty="0">
                <a:latin typeface="+mn-lt"/>
                <a:cs typeface="Calibri" panose="020F0502020204030204" pitchFamily="34" charset="0"/>
              </a:rPr>
              <a:t>Sitater fra Hemmende faktorer til språklæring </a:t>
            </a:r>
          </a:p>
        </p:txBody>
      </p:sp>
      <p:sp>
        <p:nvSpPr>
          <p:cNvPr id="3" name="Plassholder for innhold 2">
            <a:extLst>
              <a:ext uri="{FF2B5EF4-FFF2-40B4-BE49-F238E27FC236}">
                <a16:creationId xmlns:a16="http://schemas.microsoft.com/office/drawing/2014/main" id="{B22F6ABE-7657-4541-849C-01454B6A76B0}"/>
              </a:ext>
            </a:extLst>
          </p:cNvPr>
          <p:cNvSpPr>
            <a:spLocks noGrp="1"/>
          </p:cNvSpPr>
          <p:nvPr>
            <p:ph idx="1"/>
          </p:nvPr>
        </p:nvSpPr>
        <p:spPr>
          <a:xfrm>
            <a:off x="587253" y="1424721"/>
            <a:ext cx="8030696" cy="3051585"/>
          </a:xfrm>
        </p:spPr>
        <p:txBody>
          <a:bodyPr>
            <a:normAutofit/>
          </a:bodyPr>
          <a:lstStyle/>
          <a:p>
            <a:pPr marL="0" indent="0">
              <a:buNone/>
            </a:pPr>
            <a:r>
              <a:rPr lang="nb-NO" sz="2000" i="1" dirty="0">
                <a:effectLst/>
                <a:latin typeface="Calibri Light" panose="020F0302020204030204" pitchFamily="34" charset="0"/>
                <a:ea typeface="Times New Roman" panose="02020603050405020304" pitchFamily="18" charset="0"/>
                <a:cs typeface="Calibri Light" panose="020F0302020204030204" pitchFamily="34" charset="0"/>
              </a:rPr>
              <a:t>	«Det som jeg blir overrasket her er: når andre elevene som går her, de 	fortalte meg at de har en prøve for å kunne få permanent opphold og 	statsborgerskap. Og de ser jo godt og kan lese godt og skriver. Og jeg 	lurer på hvordan jeg skal klare disse prøvene? At jeg er svaksynt er 	utfordrende for meg. Det gjør at jeg henger etter.»</a:t>
            </a:r>
            <a:endParaRPr lang="nb-NO" sz="20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nb-NO" sz="2000" dirty="0">
              <a:latin typeface="Calibri Light" panose="020F0302020204030204" pitchFamily="34" charset="0"/>
              <a:cs typeface="Calibri Light" panose="020F0302020204030204" pitchFamily="34" charset="0"/>
            </a:endParaRPr>
          </a:p>
          <a:p>
            <a:pPr marL="0" indent="0">
              <a:buNone/>
            </a:pPr>
            <a:r>
              <a:rPr lang="nb-NO" sz="2000" i="1" dirty="0">
                <a:effectLst/>
                <a:latin typeface="Calibri Light" panose="020F0302020204030204" pitchFamily="34" charset="0"/>
                <a:ea typeface="Calibri" panose="020F0502020204030204" pitchFamily="34" charset="0"/>
                <a:cs typeface="Calibri Light" panose="020F0302020204030204" pitchFamily="34" charset="0"/>
              </a:rPr>
              <a:t>	«Og så tok læreren og stilte alle fra den yngste til den eldste og </a:t>
            </a:r>
            <a:r>
              <a:rPr lang="nb-NO" sz="2000" i="1" dirty="0">
                <a:latin typeface="Calibri Light" panose="020F0302020204030204" pitchFamily="34" charset="0"/>
                <a:ea typeface="Calibri" panose="020F0502020204030204" pitchFamily="34" charset="0"/>
                <a:cs typeface="Calibri Light" panose="020F0302020204030204" pitchFamily="34" charset="0"/>
              </a:rPr>
              <a:t>jeg</a:t>
            </a:r>
            <a:r>
              <a:rPr lang="nb-NO" sz="2000" i="1" dirty="0">
                <a:effectLst/>
                <a:latin typeface="Calibri Light" panose="020F0302020204030204" pitchFamily="34" charset="0"/>
                <a:ea typeface="Calibri" panose="020F0502020204030204" pitchFamily="34" charset="0"/>
                <a:cs typeface="Calibri Light" panose="020F0302020204030204" pitchFamily="34" charset="0"/>
              </a:rPr>
              <a:t> var 	sammen med dem, men </a:t>
            </a:r>
            <a:r>
              <a:rPr lang="nb-NO" sz="2000" i="1" dirty="0">
                <a:latin typeface="Calibri Light" panose="020F0302020204030204" pitchFamily="34" charset="0"/>
                <a:ea typeface="Calibri" panose="020F0502020204030204" pitchFamily="34" charset="0"/>
                <a:cs typeface="Calibri Light" panose="020F0302020204030204" pitchFamily="34" charset="0"/>
              </a:rPr>
              <a:t>jeg</a:t>
            </a:r>
            <a:r>
              <a:rPr lang="nb-NO" sz="2000" i="1" dirty="0">
                <a:effectLst/>
                <a:latin typeface="Calibri Light" panose="020F0302020204030204" pitchFamily="34" charset="0"/>
                <a:ea typeface="Calibri" panose="020F0502020204030204" pitchFamily="34" charset="0"/>
                <a:cs typeface="Calibri Light" panose="020F0302020204030204" pitchFamily="34" charset="0"/>
              </a:rPr>
              <a:t> visste ikke hvem var den yngste og hvem var 	den eldste og hvor i plasseringen er jeg? Jeg skjønte ingenting»</a:t>
            </a:r>
            <a:endParaRPr lang="nb-NO" sz="2000" dirty="0">
              <a:latin typeface="Calibri Light" panose="020F0302020204030204" pitchFamily="34" charset="0"/>
              <a:cs typeface="Calibri Light" panose="020F0302020204030204" pitchFamily="34" charset="0"/>
            </a:endParaRPr>
          </a:p>
        </p:txBody>
      </p:sp>
      <p:sp>
        <p:nvSpPr>
          <p:cNvPr id="4" name="Plassholder for dato 3">
            <a:extLst>
              <a:ext uri="{FF2B5EF4-FFF2-40B4-BE49-F238E27FC236}">
                <a16:creationId xmlns:a16="http://schemas.microsoft.com/office/drawing/2014/main" id="{94DD945F-E8F6-4BD5-BDF6-7DAE1465F006}"/>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D7870531-5234-4F37-9A14-CC91FF7D0F16}"/>
              </a:ext>
            </a:extLst>
          </p:cNvPr>
          <p:cNvSpPr>
            <a:spLocks noGrp="1"/>
          </p:cNvSpPr>
          <p:nvPr>
            <p:ph type="sldNum" sz="quarter" idx="12"/>
          </p:nvPr>
        </p:nvSpPr>
        <p:spPr/>
        <p:txBody>
          <a:bodyPr/>
          <a:lstStyle/>
          <a:p>
            <a:fld id="{28385D78-4187-AD4C-B928-A8579EE9A756}" type="slidenum">
              <a:rPr lang="nb-NO" smtClean="0"/>
              <a:t>14</a:t>
            </a:fld>
            <a:endParaRPr lang="nb-NO"/>
          </a:p>
        </p:txBody>
      </p:sp>
    </p:spTree>
    <p:extLst>
      <p:ext uri="{BB962C8B-B14F-4D97-AF65-F5344CB8AC3E}">
        <p14:creationId xmlns:p14="http://schemas.microsoft.com/office/powerpoint/2010/main" val="1036541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2DF124-56D0-432B-BB5A-6D09A9D9C270}"/>
              </a:ext>
            </a:extLst>
          </p:cNvPr>
          <p:cNvSpPr>
            <a:spLocks noGrp="1"/>
          </p:cNvSpPr>
          <p:nvPr>
            <p:ph type="title"/>
          </p:nvPr>
        </p:nvSpPr>
        <p:spPr/>
        <p:txBody>
          <a:bodyPr/>
          <a:lstStyle/>
          <a:p>
            <a:r>
              <a:rPr lang="nb-NO" dirty="0">
                <a:latin typeface="+mn-lt"/>
                <a:cs typeface="Calibri" panose="020F0502020204030204" pitchFamily="34" charset="0"/>
              </a:rPr>
              <a:t>Resultater</a:t>
            </a:r>
            <a:br>
              <a:rPr lang="nb-NO" dirty="0">
                <a:latin typeface="Calibri" panose="020F0502020204030204" pitchFamily="34" charset="0"/>
                <a:cs typeface="Calibri" panose="020F0502020204030204" pitchFamily="34" charset="0"/>
              </a:rPr>
            </a:br>
            <a:r>
              <a:rPr lang="nb-NO" sz="2000" dirty="0">
                <a:latin typeface="+mn-lt"/>
                <a:cs typeface="Calibri" panose="020F0502020204030204" pitchFamily="34" charset="0"/>
              </a:rPr>
              <a:t>Sitater fra Hemmende faktorer til språklæring </a:t>
            </a:r>
          </a:p>
        </p:txBody>
      </p:sp>
      <p:sp>
        <p:nvSpPr>
          <p:cNvPr id="3" name="Plassholder for innhold 2">
            <a:extLst>
              <a:ext uri="{FF2B5EF4-FFF2-40B4-BE49-F238E27FC236}">
                <a16:creationId xmlns:a16="http://schemas.microsoft.com/office/drawing/2014/main" id="{B22F6ABE-7657-4541-849C-01454B6A76B0}"/>
              </a:ext>
            </a:extLst>
          </p:cNvPr>
          <p:cNvSpPr>
            <a:spLocks noGrp="1"/>
          </p:cNvSpPr>
          <p:nvPr>
            <p:ph idx="1"/>
          </p:nvPr>
        </p:nvSpPr>
        <p:spPr/>
        <p:txBody>
          <a:bodyPr>
            <a:normAutofit fontScale="92500"/>
          </a:bodyPr>
          <a:lstStyle/>
          <a:p>
            <a:pPr marL="276225" lvl="1" indent="0">
              <a:buNone/>
            </a:pPr>
            <a:r>
              <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«Jeg driver og tenker veldig mye på noe annet når læreren sitter og underviser. At jeg tenker på andre ting. Jeg tror jeg hadde hatt det bedre hvis jeg var med min familie. Jeg har heller ikke så stor konsentrasjon og det er ute av min kontroll. Jeg hadde ønsket at jeg kunne konsentrert meg mer»</a:t>
            </a:r>
            <a:endParaRPr lang="nb-NO" sz="2000" dirty="0">
              <a:latin typeface="Calibri Light" panose="020F0302020204030204" pitchFamily="34" charset="0"/>
              <a:ea typeface="Calibri" panose="020F0502020204030204" pitchFamily="34" charset="0"/>
              <a:cs typeface="Calibri Light" panose="020F0302020204030204" pitchFamily="34" charset="0"/>
            </a:endParaRPr>
          </a:p>
          <a:p>
            <a:pPr marL="276225" lvl="1" indent="0">
              <a:buNone/>
            </a:pPr>
            <a:endPar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endParaRPr>
          </a:p>
          <a:p>
            <a:pPr marL="276225" lvl="1" indent="0">
              <a:buNone/>
            </a:pPr>
            <a:r>
              <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a:t>
            </a:r>
            <a:r>
              <a:rPr lang="nb-NO" sz="2000" i="1"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J</a:t>
            </a:r>
            <a:r>
              <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eg har aldri hørt om at det fantes noen hjelpemidler og i hjemlandet så var det ikke spesiale skoler heller»</a:t>
            </a:r>
            <a:endParaRPr lang="nb-NO" sz="2000" dirty="0">
              <a:latin typeface="Calibri Light" panose="020F0302020204030204" pitchFamily="34" charset="0"/>
              <a:ea typeface="Calibri" panose="020F0502020204030204" pitchFamily="34" charset="0"/>
              <a:cs typeface="Calibri Light" panose="020F0302020204030204" pitchFamily="34" charset="0"/>
            </a:endParaRPr>
          </a:p>
          <a:p>
            <a:pPr marL="276225" lvl="1" indent="0">
              <a:buNone/>
            </a:pPr>
            <a:endPar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endParaRPr>
          </a:p>
          <a:p>
            <a:pPr marL="276225" lvl="1" indent="0">
              <a:buNone/>
            </a:pPr>
            <a:r>
              <a:rPr lang="nb-NO" sz="20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«Nei det var ikke noen hjelpemidler. Det var bare tanta som kunne hjelpe»</a:t>
            </a:r>
            <a:endParaRPr lang="nb-NO" sz="2000" dirty="0">
              <a:effectLst/>
              <a:latin typeface="Calibri Light" panose="020F0302020204030204" pitchFamily="34" charset="0"/>
              <a:ea typeface="Calibri" panose="020F0502020204030204" pitchFamily="34" charset="0"/>
              <a:cs typeface="Calibri Light" panose="020F0302020204030204" pitchFamily="34" charset="0"/>
            </a:endParaRPr>
          </a:p>
          <a:p>
            <a:pPr marL="276225" lvl="1" indent="0">
              <a:buNone/>
            </a:pPr>
            <a:endParaRPr lang="nb-NO" sz="1800" i="1" dirty="0"/>
          </a:p>
        </p:txBody>
      </p:sp>
      <p:sp>
        <p:nvSpPr>
          <p:cNvPr id="4" name="Plassholder for dato 3">
            <a:extLst>
              <a:ext uri="{FF2B5EF4-FFF2-40B4-BE49-F238E27FC236}">
                <a16:creationId xmlns:a16="http://schemas.microsoft.com/office/drawing/2014/main" id="{94DD945F-E8F6-4BD5-BDF6-7DAE1465F006}"/>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D7870531-5234-4F37-9A14-CC91FF7D0F16}"/>
              </a:ext>
            </a:extLst>
          </p:cNvPr>
          <p:cNvSpPr>
            <a:spLocks noGrp="1"/>
          </p:cNvSpPr>
          <p:nvPr>
            <p:ph type="sldNum" sz="quarter" idx="12"/>
          </p:nvPr>
        </p:nvSpPr>
        <p:spPr/>
        <p:txBody>
          <a:bodyPr/>
          <a:lstStyle/>
          <a:p>
            <a:fld id="{28385D78-4187-AD4C-B928-A8579EE9A756}" type="slidenum">
              <a:rPr lang="nb-NO" smtClean="0"/>
              <a:t>15</a:t>
            </a:fld>
            <a:endParaRPr lang="nb-NO"/>
          </a:p>
        </p:txBody>
      </p:sp>
    </p:spTree>
    <p:extLst>
      <p:ext uri="{BB962C8B-B14F-4D97-AF65-F5344CB8AC3E}">
        <p14:creationId xmlns:p14="http://schemas.microsoft.com/office/powerpoint/2010/main" val="111105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2DF124-56D0-432B-BB5A-6D09A9D9C270}"/>
              </a:ext>
            </a:extLst>
          </p:cNvPr>
          <p:cNvSpPr>
            <a:spLocks noGrp="1"/>
          </p:cNvSpPr>
          <p:nvPr>
            <p:ph type="title"/>
          </p:nvPr>
        </p:nvSpPr>
        <p:spPr/>
        <p:txBody>
          <a:bodyPr/>
          <a:lstStyle/>
          <a:p>
            <a:r>
              <a:rPr lang="nb-NO" dirty="0">
                <a:latin typeface="+mn-lt"/>
                <a:cs typeface="Calibri" panose="020F0502020204030204" pitchFamily="34" charset="0"/>
              </a:rPr>
              <a:t>Resultater</a:t>
            </a:r>
            <a:br>
              <a:rPr lang="nb-NO" dirty="0">
                <a:latin typeface="Calibri" panose="020F0502020204030204" pitchFamily="34" charset="0"/>
                <a:cs typeface="Calibri" panose="020F0502020204030204" pitchFamily="34" charset="0"/>
              </a:rPr>
            </a:br>
            <a:r>
              <a:rPr lang="nb-NO" sz="2000" dirty="0">
                <a:latin typeface="+mn-lt"/>
                <a:cs typeface="Calibri" panose="020F0502020204030204" pitchFamily="34" charset="0"/>
              </a:rPr>
              <a:t>Eksempel: Hemmende faktorer til språklæring </a:t>
            </a:r>
          </a:p>
        </p:txBody>
      </p:sp>
      <p:sp>
        <p:nvSpPr>
          <p:cNvPr id="3" name="Plassholder for innhold 2">
            <a:extLst>
              <a:ext uri="{FF2B5EF4-FFF2-40B4-BE49-F238E27FC236}">
                <a16:creationId xmlns:a16="http://schemas.microsoft.com/office/drawing/2014/main" id="{B22F6ABE-7657-4541-849C-01454B6A76B0}"/>
              </a:ext>
            </a:extLst>
          </p:cNvPr>
          <p:cNvSpPr>
            <a:spLocks noGrp="1"/>
          </p:cNvSpPr>
          <p:nvPr>
            <p:ph idx="1"/>
          </p:nvPr>
        </p:nvSpPr>
        <p:spPr/>
        <p:txBody>
          <a:bodyPr>
            <a:normAutofit/>
          </a:bodyPr>
          <a:lstStyle/>
          <a:p>
            <a:pPr marL="0" indent="0" fontAlgn="base">
              <a:lnSpc>
                <a:spcPct val="107000"/>
              </a:lnSpc>
              <a:spcAft>
                <a:spcPts val="800"/>
              </a:spcAft>
              <a:buNone/>
            </a:pPr>
            <a:r>
              <a:rPr lang="nb-NO" sz="1800" i="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	</a:t>
            </a:r>
            <a:endParaRPr lang="nb-NO" sz="1800" i="1" dirty="0"/>
          </a:p>
          <a:p>
            <a:pPr marL="276225" lvl="1" indent="0">
              <a:lnSpc>
                <a:spcPct val="150000"/>
              </a:lnSpc>
              <a:buNone/>
            </a:pPr>
            <a:r>
              <a:rPr lang="nb-NO" sz="2000" i="1" dirty="0"/>
              <a:t>«Jeg spurte ansatte på kommunen om tilbud om jobb og de sa: Du er ikke i stand til å jobbe. Og så forstår jeg ikke hvorfor jeg får avslag på familiegjenforening når de sier at jeg ikke er i stand til å jobbe».</a:t>
            </a:r>
          </a:p>
        </p:txBody>
      </p:sp>
      <p:sp>
        <p:nvSpPr>
          <p:cNvPr id="4" name="Plassholder for dato 3">
            <a:extLst>
              <a:ext uri="{FF2B5EF4-FFF2-40B4-BE49-F238E27FC236}">
                <a16:creationId xmlns:a16="http://schemas.microsoft.com/office/drawing/2014/main" id="{94DD945F-E8F6-4BD5-BDF6-7DAE1465F006}"/>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D7870531-5234-4F37-9A14-CC91FF7D0F16}"/>
              </a:ext>
            </a:extLst>
          </p:cNvPr>
          <p:cNvSpPr>
            <a:spLocks noGrp="1"/>
          </p:cNvSpPr>
          <p:nvPr>
            <p:ph type="sldNum" sz="quarter" idx="12"/>
          </p:nvPr>
        </p:nvSpPr>
        <p:spPr/>
        <p:txBody>
          <a:bodyPr/>
          <a:lstStyle/>
          <a:p>
            <a:fld id="{28385D78-4187-AD4C-B928-A8579EE9A756}" type="slidenum">
              <a:rPr lang="nb-NO" smtClean="0"/>
              <a:t>16</a:t>
            </a:fld>
            <a:endParaRPr lang="nb-NO"/>
          </a:p>
        </p:txBody>
      </p:sp>
    </p:spTree>
    <p:extLst>
      <p:ext uri="{BB962C8B-B14F-4D97-AF65-F5344CB8AC3E}">
        <p14:creationId xmlns:p14="http://schemas.microsoft.com/office/powerpoint/2010/main" val="2954295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C8117A-34BB-4B13-BB87-D981F293C872}"/>
              </a:ext>
            </a:extLst>
          </p:cNvPr>
          <p:cNvSpPr>
            <a:spLocks noGrp="1"/>
          </p:cNvSpPr>
          <p:nvPr>
            <p:ph type="title"/>
          </p:nvPr>
        </p:nvSpPr>
        <p:spPr/>
        <p:txBody>
          <a:bodyPr/>
          <a:lstStyle/>
          <a:p>
            <a:pPr lvl="0"/>
            <a:r>
              <a:rPr lang="nb-NO" sz="2400" dirty="0">
                <a:solidFill>
                  <a:srgbClr val="252525"/>
                </a:solidFill>
                <a:latin typeface="+mn-lt"/>
                <a:cs typeface="Calibri" panose="020F0502020204030204" pitchFamily="34" charset="0"/>
              </a:rPr>
              <a:t>Hvordan overfører synshemmede flyktninger sine muntlige og skriftlige norskkunnskaper til sin hverdag? </a:t>
            </a:r>
          </a:p>
        </p:txBody>
      </p:sp>
      <p:sp>
        <p:nvSpPr>
          <p:cNvPr id="3" name="Plassholder for innhold 2">
            <a:extLst>
              <a:ext uri="{FF2B5EF4-FFF2-40B4-BE49-F238E27FC236}">
                <a16:creationId xmlns:a16="http://schemas.microsoft.com/office/drawing/2014/main" id="{75E11FCA-4207-410E-9D61-4EB549F25380}"/>
              </a:ext>
            </a:extLst>
          </p:cNvPr>
          <p:cNvSpPr>
            <a:spLocks noGrp="1"/>
          </p:cNvSpPr>
          <p:nvPr>
            <p:ph idx="1"/>
          </p:nvPr>
        </p:nvSpPr>
        <p:spPr>
          <a:xfrm>
            <a:off x="587253" y="1407695"/>
            <a:ext cx="8030696" cy="3037304"/>
          </a:xfrm>
        </p:spPr>
        <p:txBody>
          <a:bodyPr vert="horz" lIns="91440" tIns="0" rIns="91440" bIns="0" rtlCol="0" anchor="t">
            <a:normAutofit/>
          </a:bodyPr>
          <a:lstStyle/>
          <a:p>
            <a:pPr marL="175895" indent="-175895"/>
            <a:endParaRPr lang="nb-NO" dirty="0"/>
          </a:p>
          <a:p>
            <a:pPr marL="0" indent="0">
              <a:buNone/>
            </a:pPr>
            <a:r>
              <a:rPr lang="nb-NO" sz="2000" dirty="0"/>
              <a:t>Utfordring å overføre norskkunnskaper fra læringssituasjon til sin hverdag</a:t>
            </a:r>
          </a:p>
          <a:p>
            <a:pPr marL="0" indent="0">
              <a:buNone/>
            </a:pPr>
            <a:r>
              <a:rPr lang="nb-NO" sz="2000" i="1" dirty="0"/>
              <a:t>	</a:t>
            </a:r>
          </a:p>
          <a:p>
            <a:pPr marL="0" indent="0">
              <a:buNone/>
            </a:pPr>
            <a:r>
              <a:rPr lang="nb-NO" sz="2000" i="1" dirty="0"/>
              <a:t>	«Jeg lærer jo stadig vekk nye ting, men problemet ligger i at jeg ikke kan 	bruke norsken utenfor skolen».</a:t>
            </a:r>
          </a:p>
          <a:p>
            <a:pPr marL="175895" indent="-175895"/>
            <a:endParaRPr lang="nb-NO" sz="2000" dirty="0"/>
          </a:p>
          <a:p>
            <a:pPr marL="0" indent="0">
              <a:buNone/>
            </a:pPr>
            <a:endParaRPr lang="nb-NO" dirty="0"/>
          </a:p>
        </p:txBody>
      </p:sp>
      <p:sp>
        <p:nvSpPr>
          <p:cNvPr id="4" name="Plassholder for dato 3">
            <a:extLst>
              <a:ext uri="{FF2B5EF4-FFF2-40B4-BE49-F238E27FC236}">
                <a16:creationId xmlns:a16="http://schemas.microsoft.com/office/drawing/2014/main" id="{977B755F-26D5-40A5-ABFD-B4616B1506AE}"/>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9FF6C58F-B599-4931-B603-6EA2CA6A78EA}"/>
              </a:ext>
            </a:extLst>
          </p:cNvPr>
          <p:cNvSpPr>
            <a:spLocks noGrp="1"/>
          </p:cNvSpPr>
          <p:nvPr>
            <p:ph type="sldNum" sz="quarter" idx="12"/>
          </p:nvPr>
        </p:nvSpPr>
        <p:spPr/>
        <p:txBody>
          <a:bodyPr/>
          <a:lstStyle/>
          <a:p>
            <a:fld id="{28385D78-4187-AD4C-B928-A8579EE9A756}" type="slidenum">
              <a:rPr lang="nb-NO" smtClean="0"/>
              <a:t>17</a:t>
            </a:fld>
            <a:endParaRPr lang="nb-NO"/>
          </a:p>
        </p:txBody>
      </p:sp>
    </p:spTree>
    <p:extLst>
      <p:ext uri="{BB962C8B-B14F-4D97-AF65-F5344CB8AC3E}">
        <p14:creationId xmlns:p14="http://schemas.microsoft.com/office/powerpoint/2010/main" val="3368296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C8117A-34BB-4B13-BB87-D981F293C872}"/>
              </a:ext>
            </a:extLst>
          </p:cNvPr>
          <p:cNvSpPr>
            <a:spLocks noGrp="1"/>
          </p:cNvSpPr>
          <p:nvPr>
            <p:ph type="title"/>
          </p:nvPr>
        </p:nvSpPr>
        <p:spPr/>
        <p:txBody>
          <a:bodyPr/>
          <a:lstStyle/>
          <a:p>
            <a:pPr lvl="0"/>
            <a:r>
              <a:rPr lang="nb-NO" sz="2400" dirty="0">
                <a:solidFill>
                  <a:srgbClr val="252525"/>
                </a:solidFill>
                <a:latin typeface="+mn-lt"/>
              </a:rPr>
              <a:t>Hvordan beskriver de sine erfaringer med bruk av tekniske hjelpemidler ved norskopplæring?</a:t>
            </a:r>
          </a:p>
        </p:txBody>
      </p:sp>
      <p:sp>
        <p:nvSpPr>
          <p:cNvPr id="3" name="Plassholder for innhold 2">
            <a:extLst>
              <a:ext uri="{FF2B5EF4-FFF2-40B4-BE49-F238E27FC236}">
                <a16:creationId xmlns:a16="http://schemas.microsoft.com/office/drawing/2014/main" id="{75E11FCA-4207-410E-9D61-4EB549F25380}"/>
              </a:ext>
            </a:extLst>
          </p:cNvPr>
          <p:cNvSpPr>
            <a:spLocks noGrp="1"/>
          </p:cNvSpPr>
          <p:nvPr>
            <p:ph idx="1"/>
          </p:nvPr>
        </p:nvSpPr>
        <p:spPr>
          <a:xfrm>
            <a:off x="587253" y="1407695"/>
            <a:ext cx="8030696" cy="3037304"/>
          </a:xfrm>
        </p:spPr>
        <p:txBody>
          <a:bodyPr vert="horz" lIns="91440" tIns="0" rIns="91440" bIns="0" rtlCol="0" anchor="t">
            <a:normAutofit/>
          </a:bodyPr>
          <a:lstStyle/>
          <a:p>
            <a:pPr marL="175895" indent="-175895"/>
            <a:endParaRPr lang="nb-NO" dirty="0"/>
          </a:p>
          <a:p>
            <a:pPr marL="0" indent="0">
              <a:buNone/>
            </a:pPr>
            <a:r>
              <a:rPr lang="nb-NO" sz="1900" dirty="0"/>
              <a:t>Utfordringer med å bruke tekniske hjelpemidler:</a:t>
            </a:r>
          </a:p>
          <a:p>
            <a:pPr marL="0" indent="0">
              <a:buNone/>
            </a:pPr>
            <a:r>
              <a:rPr lang="nb-NO" sz="1900" dirty="0"/>
              <a:t>	- språkforståelse</a:t>
            </a:r>
          </a:p>
          <a:p>
            <a:pPr marL="0" indent="0">
              <a:buNone/>
            </a:pPr>
            <a:r>
              <a:rPr lang="nb-NO" sz="1900" dirty="0"/>
              <a:t>	- </a:t>
            </a:r>
            <a:r>
              <a:rPr lang="nb-NO" sz="1900" dirty="0" err="1"/>
              <a:t>lese-og</a:t>
            </a:r>
            <a:r>
              <a:rPr lang="nb-NO" sz="1900" dirty="0"/>
              <a:t> skriveferdigheter</a:t>
            </a:r>
          </a:p>
          <a:p>
            <a:pPr marL="0" indent="0">
              <a:buNone/>
            </a:pPr>
            <a:r>
              <a:rPr lang="nb-NO" sz="1900" dirty="0"/>
              <a:t>	- tilgjengelighet av informasjon</a:t>
            </a:r>
          </a:p>
          <a:p>
            <a:pPr marL="0" indent="0">
              <a:buNone/>
            </a:pPr>
            <a:r>
              <a:rPr lang="nb-NO" sz="1900" dirty="0"/>
              <a:t>	- tidskrevende</a:t>
            </a:r>
          </a:p>
          <a:p>
            <a:pPr marL="0" indent="0">
              <a:buNone/>
            </a:pPr>
            <a:endParaRPr lang="nb-NO" dirty="0"/>
          </a:p>
        </p:txBody>
      </p:sp>
      <p:sp>
        <p:nvSpPr>
          <p:cNvPr id="4" name="Plassholder for dato 3">
            <a:extLst>
              <a:ext uri="{FF2B5EF4-FFF2-40B4-BE49-F238E27FC236}">
                <a16:creationId xmlns:a16="http://schemas.microsoft.com/office/drawing/2014/main" id="{977B755F-26D5-40A5-ABFD-B4616B1506AE}"/>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9FF6C58F-B599-4931-B603-6EA2CA6A78EA}"/>
              </a:ext>
            </a:extLst>
          </p:cNvPr>
          <p:cNvSpPr>
            <a:spLocks noGrp="1"/>
          </p:cNvSpPr>
          <p:nvPr>
            <p:ph type="sldNum" sz="quarter" idx="12"/>
          </p:nvPr>
        </p:nvSpPr>
        <p:spPr/>
        <p:txBody>
          <a:bodyPr/>
          <a:lstStyle/>
          <a:p>
            <a:fld id="{28385D78-4187-AD4C-B928-A8579EE9A756}" type="slidenum">
              <a:rPr lang="nb-NO" smtClean="0"/>
              <a:t>18</a:t>
            </a:fld>
            <a:endParaRPr lang="nb-NO"/>
          </a:p>
        </p:txBody>
      </p:sp>
      <p:pic>
        <p:nvPicPr>
          <p:cNvPr id="9" name="Bilde 8" descr="Et bilde som inneholder tekst&#10;&#10;Automatisk generert beskrivelse">
            <a:extLst>
              <a:ext uri="{FF2B5EF4-FFF2-40B4-BE49-F238E27FC236}">
                <a16:creationId xmlns:a16="http://schemas.microsoft.com/office/drawing/2014/main" id="{370F021E-3B40-10F6-B63D-02EAFC40607B}"/>
              </a:ext>
            </a:extLst>
          </p:cNvPr>
          <p:cNvPicPr>
            <a:picLocks noChangeAspect="1"/>
          </p:cNvPicPr>
          <p:nvPr/>
        </p:nvPicPr>
        <p:blipFill>
          <a:blip r:embed="rId3"/>
          <a:stretch>
            <a:fillRect/>
          </a:stretch>
        </p:blipFill>
        <p:spPr>
          <a:xfrm>
            <a:off x="6322709" y="1541909"/>
            <a:ext cx="2215289" cy="1594803"/>
          </a:xfrm>
          <a:prstGeom prst="rect">
            <a:avLst/>
          </a:prstGeom>
        </p:spPr>
      </p:pic>
      <p:pic>
        <p:nvPicPr>
          <p:cNvPr id="13" name="Bilde 12" descr="Et bilde som inneholder tekst, vektorgrafikk&#10;&#10;Automatisk generert beskrivelse">
            <a:extLst>
              <a:ext uri="{FF2B5EF4-FFF2-40B4-BE49-F238E27FC236}">
                <a16:creationId xmlns:a16="http://schemas.microsoft.com/office/drawing/2014/main" id="{0D9FC0F4-15EF-8EB1-5F74-1954617A9786}"/>
              </a:ext>
            </a:extLst>
          </p:cNvPr>
          <p:cNvPicPr>
            <a:picLocks noChangeAspect="1"/>
          </p:cNvPicPr>
          <p:nvPr/>
        </p:nvPicPr>
        <p:blipFill>
          <a:blip r:embed="rId4"/>
          <a:stretch>
            <a:fillRect/>
          </a:stretch>
        </p:blipFill>
        <p:spPr>
          <a:xfrm>
            <a:off x="4189109" y="2804189"/>
            <a:ext cx="2133600" cy="2110408"/>
          </a:xfrm>
          <a:prstGeom prst="rect">
            <a:avLst/>
          </a:prstGeom>
        </p:spPr>
      </p:pic>
    </p:spTree>
    <p:extLst>
      <p:ext uri="{BB962C8B-B14F-4D97-AF65-F5344CB8AC3E}">
        <p14:creationId xmlns:p14="http://schemas.microsoft.com/office/powerpoint/2010/main" val="2496591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C8117A-34BB-4B13-BB87-D981F293C872}"/>
              </a:ext>
            </a:extLst>
          </p:cNvPr>
          <p:cNvSpPr>
            <a:spLocks noGrp="1"/>
          </p:cNvSpPr>
          <p:nvPr>
            <p:ph type="title"/>
          </p:nvPr>
        </p:nvSpPr>
        <p:spPr>
          <a:xfrm>
            <a:off x="656103" y="428161"/>
            <a:ext cx="7961846" cy="857250"/>
          </a:xfrm>
        </p:spPr>
        <p:txBody>
          <a:bodyPr>
            <a:noAutofit/>
          </a:bodyPr>
          <a:lstStyle/>
          <a:p>
            <a:pPr lvl="0"/>
            <a:br>
              <a:rPr lang="nb-NO" dirty="0">
                <a:solidFill>
                  <a:srgbClr val="252525"/>
                </a:solidFill>
                <a:latin typeface="+mn-lt"/>
              </a:rPr>
            </a:br>
            <a:r>
              <a:rPr lang="nb-NO" dirty="0">
                <a:solidFill>
                  <a:srgbClr val="252525"/>
                </a:solidFill>
                <a:latin typeface="+mn-lt"/>
              </a:rPr>
              <a:t>Hvilken rolle spiller nærpersoner eller andre aktører i deres språklæring?</a:t>
            </a:r>
            <a:br>
              <a:rPr lang="nb-NO" dirty="0">
                <a:solidFill>
                  <a:srgbClr val="252525"/>
                </a:solidFill>
                <a:latin typeface="+mn-lt"/>
              </a:rPr>
            </a:br>
            <a:endParaRPr lang="nb-NO" dirty="0">
              <a:latin typeface="+mn-lt"/>
            </a:endParaRPr>
          </a:p>
        </p:txBody>
      </p:sp>
      <p:sp>
        <p:nvSpPr>
          <p:cNvPr id="3" name="Plassholder for innhold 2">
            <a:extLst>
              <a:ext uri="{FF2B5EF4-FFF2-40B4-BE49-F238E27FC236}">
                <a16:creationId xmlns:a16="http://schemas.microsoft.com/office/drawing/2014/main" id="{75E11FCA-4207-410E-9D61-4EB549F25380}"/>
              </a:ext>
            </a:extLst>
          </p:cNvPr>
          <p:cNvSpPr>
            <a:spLocks noGrp="1"/>
          </p:cNvSpPr>
          <p:nvPr>
            <p:ph idx="1"/>
          </p:nvPr>
        </p:nvSpPr>
        <p:spPr>
          <a:xfrm>
            <a:off x="587253" y="1309475"/>
            <a:ext cx="8030696" cy="3037304"/>
          </a:xfrm>
        </p:spPr>
        <p:txBody>
          <a:bodyPr vert="horz" lIns="91440" tIns="0" rIns="91440" bIns="0" rtlCol="0" anchor="t">
            <a:normAutofit/>
          </a:bodyPr>
          <a:lstStyle/>
          <a:p>
            <a:pPr marL="175895" indent="-175895"/>
            <a:endParaRPr lang="nb-NO" dirty="0"/>
          </a:p>
          <a:p>
            <a:pPr marL="175895" indent="-175895"/>
            <a:r>
              <a:rPr lang="nb-NO" sz="2000" dirty="0"/>
              <a:t>Familiemedlemmer og andre brukes som tolk/sosialt nettverk</a:t>
            </a:r>
          </a:p>
          <a:p>
            <a:pPr marL="0" indent="0">
              <a:buNone/>
            </a:pPr>
            <a:r>
              <a:rPr lang="nb-NO" sz="2000" dirty="0"/>
              <a:t>	</a:t>
            </a:r>
          </a:p>
          <a:p>
            <a:pPr marL="0" indent="0">
              <a:buNone/>
            </a:pPr>
            <a:r>
              <a:rPr lang="nb-NO" sz="2000" i="1" dirty="0"/>
              <a:t>	«Nå barna forstår egentlig. De kan lese brev, de kan hjelpe med 	regninger. Noen regninger betales automatisk og når det kommer brev 	eller regninger så barna forstår og hjelper meg».</a:t>
            </a:r>
          </a:p>
          <a:p>
            <a:pPr marL="0" indent="0">
              <a:buNone/>
            </a:pPr>
            <a:endParaRPr lang="nb-NO" sz="2000" i="1" dirty="0"/>
          </a:p>
          <a:p>
            <a:pPr marL="0" indent="0">
              <a:buNone/>
            </a:pPr>
            <a:r>
              <a:rPr lang="nb-NO" sz="2000" i="1" dirty="0"/>
              <a:t>	«Jeg har ikke så mange venner eller kontakter med andre at jeg trenger å 	skrive eller snakke».</a:t>
            </a:r>
          </a:p>
          <a:p>
            <a:pPr marL="0" indent="0">
              <a:buNone/>
            </a:pPr>
            <a:endParaRPr lang="nb-NO" i="1" dirty="0"/>
          </a:p>
          <a:p>
            <a:pPr marL="0" indent="0">
              <a:buNone/>
            </a:pPr>
            <a:endParaRPr lang="nb-NO" i="1" dirty="0"/>
          </a:p>
          <a:p>
            <a:pPr marL="0" indent="0">
              <a:buNone/>
            </a:pPr>
            <a:endParaRPr lang="nb-NO" dirty="0"/>
          </a:p>
        </p:txBody>
      </p:sp>
      <p:sp>
        <p:nvSpPr>
          <p:cNvPr id="4" name="Plassholder for dato 3">
            <a:extLst>
              <a:ext uri="{FF2B5EF4-FFF2-40B4-BE49-F238E27FC236}">
                <a16:creationId xmlns:a16="http://schemas.microsoft.com/office/drawing/2014/main" id="{977B755F-26D5-40A5-ABFD-B4616B1506AE}"/>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9FF6C58F-B599-4931-B603-6EA2CA6A78EA}"/>
              </a:ext>
            </a:extLst>
          </p:cNvPr>
          <p:cNvSpPr>
            <a:spLocks noGrp="1"/>
          </p:cNvSpPr>
          <p:nvPr>
            <p:ph type="sldNum" sz="quarter" idx="12"/>
          </p:nvPr>
        </p:nvSpPr>
        <p:spPr/>
        <p:txBody>
          <a:bodyPr/>
          <a:lstStyle/>
          <a:p>
            <a:fld id="{28385D78-4187-AD4C-B928-A8579EE9A756}" type="slidenum">
              <a:rPr lang="nb-NO" smtClean="0"/>
              <a:t>19</a:t>
            </a:fld>
            <a:endParaRPr lang="nb-NO"/>
          </a:p>
        </p:txBody>
      </p:sp>
    </p:spTree>
    <p:extLst>
      <p:ext uri="{BB962C8B-B14F-4D97-AF65-F5344CB8AC3E}">
        <p14:creationId xmlns:p14="http://schemas.microsoft.com/office/powerpoint/2010/main" val="341117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9DC006-EE2C-43A0-9332-5B4D9F0E32D2}"/>
              </a:ext>
            </a:extLst>
          </p:cNvPr>
          <p:cNvSpPr>
            <a:spLocks noGrp="1"/>
          </p:cNvSpPr>
          <p:nvPr>
            <p:ph type="title"/>
          </p:nvPr>
        </p:nvSpPr>
        <p:spPr/>
        <p:txBody>
          <a:bodyPr/>
          <a:lstStyle/>
          <a:p>
            <a:r>
              <a:rPr lang="nb-NO" dirty="0">
                <a:latin typeface="Calibri" panose="020F0502020204030204" pitchFamily="34" charset="0"/>
                <a:cs typeface="Calibri" panose="020F0502020204030204" pitchFamily="34" charset="0"/>
              </a:rPr>
              <a:t>Mine veiledere</a:t>
            </a:r>
          </a:p>
        </p:txBody>
      </p:sp>
      <p:sp>
        <p:nvSpPr>
          <p:cNvPr id="3" name="Plassholder for innhold 2">
            <a:extLst>
              <a:ext uri="{FF2B5EF4-FFF2-40B4-BE49-F238E27FC236}">
                <a16:creationId xmlns:a16="http://schemas.microsoft.com/office/drawing/2014/main" id="{E9765439-3174-49E1-864E-5661E5B14819}"/>
              </a:ext>
            </a:extLst>
          </p:cNvPr>
          <p:cNvSpPr>
            <a:spLocks noGrp="1"/>
          </p:cNvSpPr>
          <p:nvPr>
            <p:ph idx="1"/>
          </p:nvPr>
        </p:nvSpPr>
        <p:spPr>
          <a:xfrm>
            <a:off x="587253" y="1285411"/>
            <a:ext cx="8030696" cy="3159588"/>
          </a:xfrm>
        </p:spPr>
        <p:txBody>
          <a:bodyPr>
            <a:normAutofit fontScale="85000" lnSpcReduction="20000"/>
          </a:bodyPr>
          <a:lstStyle/>
          <a:p>
            <a:pPr marL="0" indent="0">
              <a:buNone/>
            </a:pPr>
            <a:r>
              <a:rPr lang="nb-NO" sz="2300" dirty="0"/>
              <a:t>			</a:t>
            </a:r>
            <a:r>
              <a:rPr lang="nb-NO" sz="2300" b="1" dirty="0"/>
              <a:t>Ellen </a:t>
            </a:r>
            <a:r>
              <a:rPr lang="nb-NO" sz="2300" b="1" dirty="0" err="1"/>
              <a:t>Svarverud</a:t>
            </a:r>
            <a:r>
              <a:rPr lang="nb-NO" sz="2300" b="1" dirty="0"/>
              <a:t> </a:t>
            </a:r>
          </a:p>
          <a:p>
            <a:pPr marL="0" indent="0">
              <a:buNone/>
            </a:pPr>
            <a:r>
              <a:rPr lang="nb-NO" sz="2300" dirty="0"/>
              <a:t>			Førsteamanuensis</a:t>
            </a:r>
          </a:p>
          <a:p>
            <a:pPr marL="0" indent="0">
              <a:buNone/>
            </a:pPr>
            <a:r>
              <a:rPr lang="nb-NO" sz="2300" dirty="0"/>
              <a:t>			Fakultet for helse- og sosialvitenskap </a:t>
            </a:r>
          </a:p>
          <a:p>
            <a:pPr marL="0" indent="0">
              <a:buNone/>
            </a:pPr>
            <a:r>
              <a:rPr lang="nb-NO" sz="2300" dirty="0"/>
              <a:t>			Institutt for optometri, radiografi og lysdesign </a:t>
            </a:r>
          </a:p>
          <a:p>
            <a:pPr marL="0" indent="0">
              <a:buNone/>
            </a:pPr>
            <a:r>
              <a:rPr lang="nb-NO" sz="2300" dirty="0"/>
              <a:t>			Campus Kongsberg </a:t>
            </a:r>
            <a:r>
              <a:rPr lang="nb-NO" sz="2300" dirty="0">
                <a:hlinkClick r:id="rId2"/>
              </a:rPr>
              <a:t>Ellen.Svarverud@usn.no</a:t>
            </a:r>
            <a:r>
              <a:rPr lang="nb-NO" sz="2300" dirty="0"/>
              <a:t> 31 00 89 29</a:t>
            </a:r>
          </a:p>
          <a:p>
            <a:pPr marL="0" indent="0">
              <a:buNone/>
            </a:pPr>
            <a:endParaRPr lang="nb-NO" sz="2300" dirty="0"/>
          </a:p>
          <a:p>
            <a:pPr marL="0" indent="0">
              <a:buNone/>
            </a:pPr>
            <a:r>
              <a:rPr lang="nb-NO" sz="2300" dirty="0"/>
              <a:t>			</a:t>
            </a:r>
            <a:r>
              <a:rPr lang="nb-NO" sz="2300" b="1" dirty="0"/>
              <a:t>Helle Kristine Falkenberg</a:t>
            </a:r>
          </a:p>
          <a:p>
            <a:pPr marL="0" indent="0">
              <a:buNone/>
            </a:pPr>
            <a:r>
              <a:rPr lang="nb-NO" sz="2300" dirty="0"/>
              <a:t>			Professor</a:t>
            </a:r>
          </a:p>
          <a:p>
            <a:pPr marL="0" indent="0">
              <a:buNone/>
            </a:pPr>
            <a:r>
              <a:rPr lang="nb-NO" sz="2300" dirty="0"/>
              <a:t>			Institutt for optometri, radiografi og lysdesign </a:t>
            </a:r>
          </a:p>
          <a:p>
            <a:pPr marL="0" indent="0">
              <a:buNone/>
            </a:pPr>
            <a:r>
              <a:rPr lang="nb-NO" sz="2300" dirty="0"/>
              <a:t>			Campus Kongsberg	</a:t>
            </a:r>
            <a:r>
              <a:rPr lang="nb-NO" sz="2300" dirty="0">
                <a:hlinkClick r:id="rId3"/>
              </a:rPr>
              <a:t>Helle.K.Falkenberg@usn.no</a:t>
            </a:r>
            <a:r>
              <a:rPr lang="nb-NO" sz="2300" dirty="0"/>
              <a:t> 31 00 89 61</a:t>
            </a:r>
          </a:p>
          <a:p>
            <a:endParaRPr lang="nb-NO" dirty="0"/>
          </a:p>
        </p:txBody>
      </p:sp>
      <p:sp>
        <p:nvSpPr>
          <p:cNvPr id="4" name="Plassholder for dato 3">
            <a:extLst>
              <a:ext uri="{FF2B5EF4-FFF2-40B4-BE49-F238E27FC236}">
                <a16:creationId xmlns:a16="http://schemas.microsoft.com/office/drawing/2014/main" id="{592977A1-0A50-4AD6-B05C-F0D427076284}"/>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F42274E8-DB51-43F5-9D9B-0372C7D5748C}"/>
              </a:ext>
            </a:extLst>
          </p:cNvPr>
          <p:cNvSpPr>
            <a:spLocks noGrp="1"/>
          </p:cNvSpPr>
          <p:nvPr>
            <p:ph type="sldNum" sz="quarter" idx="12"/>
          </p:nvPr>
        </p:nvSpPr>
        <p:spPr/>
        <p:txBody>
          <a:bodyPr/>
          <a:lstStyle/>
          <a:p>
            <a:fld id="{28385D78-4187-AD4C-B928-A8579EE9A756}" type="slidenum">
              <a:rPr lang="nb-NO" smtClean="0"/>
              <a:t>2</a:t>
            </a:fld>
            <a:endParaRPr lang="nb-NO"/>
          </a:p>
        </p:txBody>
      </p:sp>
      <p:pic>
        <p:nvPicPr>
          <p:cNvPr id="6" name="Bilde 5">
            <a:extLst>
              <a:ext uri="{FF2B5EF4-FFF2-40B4-BE49-F238E27FC236}">
                <a16:creationId xmlns:a16="http://schemas.microsoft.com/office/drawing/2014/main" id="{221E40B9-58D8-42FA-8B45-4BB1D1BB60F9}"/>
              </a:ext>
            </a:extLst>
          </p:cNvPr>
          <p:cNvPicPr>
            <a:picLocks noChangeAspect="1"/>
          </p:cNvPicPr>
          <p:nvPr/>
        </p:nvPicPr>
        <p:blipFill>
          <a:blip r:embed="rId4"/>
          <a:stretch>
            <a:fillRect/>
          </a:stretch>
        </p:blipFill>
        <p:spPr>
          <a:xfrm>
            <a:off x="587253" y="2865205"/>
            <a:ext cx="1040349" cy="1470771"/>
          </a:xfrm>
          <a:prstGeom prst="rect">
            <a:avLst/>
          </a:prstGeom>
        </p:spPr>
      </p:pic>
      <p:pic>
        <p:nvPicPr>
          <p:cNvPr id="7" name="Bilde 6">
            <a:extLst>
              <a:ext uri="{FF2B5EF4-FFF2-40B4-BE49-F238E27FC236}">
                <a16:creationId xmlns:a16="http://schemas.microsoft.com/office/drawing/2014/main" id="{8E44DF84-8CCD-4EAB-914F-3A2233D1B5B7}"/>
              </a:ext>
            </a:extLst>
          </p:cNvPr>
          <p:cNvPicPr>
            <a:picLocks noChangeAspect="1"/>
          </p:cNvPicPr>
          <p:nvPr/>
        </p:nvPicPr>
        <p:blipFill>
          <a:blip r:embed="rId5"/>
          <a:stretch>
            <a:fillRect/>
          </a:stretch>
        </p:blipFill>
        <p:spPr>
          <a:xfrm>
            <a:off x="526051" y="1255257"/>
            <a:ext cx="1028511" cy="1316493"/>
          </a:xfrm>
          <a:prstGeom prst="rect">
            <a:avLst/>
          </a:prstGeom>
        </p:spPr>
      </p:pic>
    </p:spTree>
    <p:extLst>
      <p:ext uri="{BB962C8B-B14F-4D97-AF65-F5344CB8AC3E}">
        <p14:creationId xmlns:p14="http://schemas.microsoft.com/office/powerpoint/2010/main" val="2037929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C8117A-34BB-4B13-BB87-D981F293C872}"/>
              </a:ext>
            </a:extLst>
          </p:cNvPr>
          <p:cNvSpPr>
            <a:spLocks noGrp="1"/>
          </p:cNvSpPr>
          <p:nvPr>
            <p:ph type="title"/>
          </p:nvPr>
        </p:nvSpPr>
        <p:spPr/>
        <p:txBody>
          <a:bodyPr/>
          <a:lstStyle/>
          <a:p>
            <a:r>
              <a:rPr lang="nb-NO" dirty="0">
                <a:latin typeface="+mn-lt"/>
              </a:rPr>
              <a:t>Funn</a:t>
            </a:r>
          </a:p>
        </p:txBody>
      </p:sp>
      <p:sp>
        <p:nvSpPr>
          <p:cNvPr id="3" name="Plassholder for innhold 2">
            <a:extLst>
              <a:ext uri="{FF2B5EF4-FFF2-40B4-BE49-F238E27FC236}">
                <a16:creationId xmlns:a16="http://schemas.microsoft.com/office/drawing/2014/main" id="{75E11FCA-4207-410E-9D61-4EB549F25380}"/>
              </a:ext>
            </a:extLst>
          </p:cNvPr>
          <p:cNvSpPr>
            <a:spLocks noGrp="1"/>
          </p:cNvSpPr>
          <p:nvPr>
            <p:ph idx="1"/>
          </p:nvPr>
        </p:nvSpPr>
        <p:spPr>
          <a:xfrm>
            <a:off x="587253" y="1309475"/>
            <a:ext cx="8030696" cy="3037304"/>
          </a:xfrm>
        </p:spPr>
        <p:txBody>
          <a:bodyPr vert="horz" lIns="91440" tIns="0" rIns="91440" bIns="0" rtlCol="0" anchor="t">
            <a:normAutofit/>
          </a:bodyPr>
          <a:lstStyle/>
          <a:p>
            <a:pPr marL="175895" indent="-175895"/>
            <a:r>
              <a:rPr lang="nb-NO" sz="2000" dirty="0"/>
              <a:t>Muntlig norsk</a:t>
            </a:r>
            <a:endParaRPr lang="nb-NO" sz="2000" i="1" dirty="0"/>
          </a:p>
          <a:p>
            <a:pPr marL="276225" lvl="1" indent="0">
              <a:buNone/>
            </a:pPr>
            <a:r>
              <a:rPr lang="nb-NO" sz="2000" i="1" dirty="0"/>
              <a:t>«… å lære språk og sånn hvis det skal være muntlig, jeg er veldig interessert».</a:t>
            </a:r>
          </a:p>
          <a:p>
            <a:pPr marL="276225" lvl="1" indent="0">
              <a:buNone/>
            </a:pPr>
            <a:endParaRPr lang="nb-NO" sz="2000" i="1" dirty="0"/>
          </a:p>
          <a:p>
            <a:pPr marL="175895" indent="-175895"/>
            <a:r>
              <a:rPr lang="nb-NO" sz="2000" dirty="0"/>
              <a:t>Smarttelefon</a:t>
            </a:r>
          </a:p>
          <a:p>
            <a:pPr marL="0" indent="0">
              <a:buNone/>
            </a:pPr>
            <a:r>
              <a:rPr lang="nb-NO" sz="2000" i="1" dirty="0"/>
              <a:t>	«Nå kan jeg ikke leve uten iPhone. Da jeg fikk problemer med iPhone at 	iPhone streiket og ikke kunne bruke iPhone hele dag, følte jeg som noe 	mangler». </a:t>
            </a:r>
          </a:p>
          <a:p>
            <a:pPr marL="0" indent="0">
              <a:buNone/>
            </a:pPr>
            <a:endParaRPr lang="nb-NO" dirty="0"/>
          </a:p>
        </p:txBody>
      </p:sp>
      <p:sp>
        <p:nvSpPr>
          <p:cNvPr id="4" name="Plassholder for dato 3">
            <a:extLst>
              <a:ext uri="{FF2B5EF4-FFF2-40B4-BE49-F238E27FC236}">
                <a16:creationId xmlns:a16="http://schemas.microsoft.com/office/drawing/2014/main" id="{977B755F-26D5-40A5-ABFD-B4616B1506AE}"/>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9FF6C58F-B599-4931-B603-6EA2CA6A78EA}"/>
              </a:ext>
            </a:extLst>
          </p:cNvPr>
          <p:cNvSpPr>
            <a:spLocks noGrp="1"/>
          </p:cNvSpPr>
          <p:nvPr>
            <p:ph type="sldNum" sz="quarter" idx="12"/>
          </p:nvPr>
        </p:nvSpPr>
        <p:spPr/>
        <p:txBody>
          <a:bodyPr/>
          <a:lstStyle/>
          <a:p>
            <a:fld id="{28385D78-4187-AD4C-B928-A8579EE9A756}" type="slidenum">
              <a:rPr lang="nb-NO" smtClean="0"/>
              <a:t>20</a:t>
            </a:fld>
            <a:endParaRPr lang="nb-NO"/>
          </a:p>
        </p:txBody>
      </p:sp>
    </p:spTree>
    <p:extLst>
      <p:ext uri="{BB962C8B-B14F-4D97-AF65-F5344CB8AC3E}">
        <p14:creationId xmlns:p14="http://schemas.microsoft.com/office/powerpoint/2010/main" val="1984118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C8117A-34BB-4B13-BB87-D981F293C872}"/>
              </a:ext>
            </a:extLst>
          </p:cNvPr>
          <p:cNvSpPr>
            <a:spLocks noGrp="1"/>
          </p:cNvSpPr>
          <p:nvPr>
            <p:ph type="title"/>
          </p:nvPr>
        </p:nvSpPr>
        <p:spPr/>
        <p:txBody>
          <a:bodyPr/>
          <a:lstStyle/>
          <a:p>
            <a:r>
              <a:rPr lang="nb-NO" dirty="0">
                <a:latin typeface="+mn-lt"/>
              </a:rPr>
              <a:t>Funn forts.</a:t>
            </a:r>
          </a:p>
        </p:txBody>
      </p:sp>
      <p:sp>
        <p:nvSpPr>
          <p:cNvPr id="3" name="Plassholder for innhold 2">
            <a:extLst>
              <a:ext uri="{FF2B5EF4-FFF2-40B4-BE49-F238E27FC236}">
                <a16:creationId xmlns:a16="http://schemas.microsoft.com/office/drawing/2014/main" id="{75E11FCA-4207-410E-9D61-4EB549F25380}"/>
              </a:ext>
            </a:extLst>
          </p:cNvPr>
          <p:cNvSpPr>
            <a:spLocks noGrp="1"/>
          </p:cNvSpPr>
          <p:nvPr>
            <p:ph idx="1"/>
          </p:nvPr>
        </p:nvSpPr>
        <p:spPr>
          <a:xfrm>
            <a:off x="556652" y="1415852"/>
            <a:ext cx="8030696" cy="2850156"/>
          </a:xfrm>
        </p:spPr>
        <p:txBody>
          <a:bodyPr>
            <a:normAutofit/>
          </a:bodyPr>
          <a:lstStyle/>
          <a:p>
            <a:pPr>
              <a:lnSpc>
                <a:spcPct val="150000"/>
              </a:lnSpc>
            </a:pPr>
            <a:r>
              <a:rPr lang="nb-NO" sz="2000" dirty="0"/>
              <a:t>Morsmålsstøtte i språklæring</a:t>
            </a:r>
          </a:p>
          <a:p>
            <a:pPr>
              <a:lnSpc>
                <a:spcPct val="150000"/>
              </a:lnSpc>
            </a:pPr>
            <a:r>
              <a:rPr lang="nb-NO" sz="2000" dirty="0"/>
              <a:t>Lite tilgang til å praktisere norsk</a:t>
            </a:r>
          </a:p>
          <a:p>
            <a:pPr>
              <a:lnSpc>
                <a:spcPct val="150000"/>
              </a:lnSpc>
            </a:pPr>
            <a:r>
              <a:rPr lang="nb-NO" sz="2000" dirty="0"/>
              <a:t>Samme morsmål  – hindring i språklæring</a:t>
            </a:r>
          </a:p>
          <a:p>
            <a:pPr marL="0" indent="0">
              <a:buNone/>
            </a:pPr>
            <a:r>
              <a:rPr lang="nb-NO" sz="2000" i="1" dirty="0"/>
              <a:t>	«Alle i kantina snakker (navn på morsmålet) ... det er mange som sier at 	det 	er en av grunner at de fleste ikke lærer norsk veldig fort, at det tar 	tid før de lærer seg språket».</a:t>
            </a:r>
            <a:endParaRPr lang="nb-NO" sz="2000" dirty="0"/>
          </a:p>
          <a:p>
            <a:pPr marL="0" indent="0">
              <a:buNone/>
            </a:pPr>
            <a:endParaRPr lang="nb-NO" dirty="0"/>
          </a:p>
        </p:txBody>
      </p:sp>
      <p:sp>
        <p:nvSpPr>
          <p:cNvPr id="4" name="Plassholder for dato 3">
            <a:extLst>
              <a:ext uri="{FF2B5EF4-FFF2-40B4-BE49-F238E27FC236}">
                <a16:creationId xmlns:a16="http://schemas.microsoft.com/office/drawing/2014/main" id="{977B755F-26D5-40A5-ABFD-B4616B1506AE}"/>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9FF6C58F-B599-4931-B603-6EA2CA6A78EA}"/>
              </a:ext>
            </a:extLst>
          </p:cNvPr>
          <p:cNvSpPr>
            <a:spLocks noGrp="1"/>
          </p:cNvSpPr>
          <p:nvPr>
            <p:ph type="sldNum" sz="quarter" idx="12"/>
          </p:nvPr>
        </p:nvSpPr>
        <p:spPr/>
        <p:txBody>
          <a:bodyPr/>
          <a:lstStyle/>
          <a:p>
            <a:fld id="{28385D78-4187-AD4C-B928-A8579EE9A756}" type="slidenum">
              <a:rPr lang="nb-NO" smtClean="0"/>
              <a:t>21</a:t>
            </a:fld>
            <a:endParaRPr lang="nb-NO"/>
          </a:p>
        </p:txBody>
      </p:sp>
    </p:spTree>
    <p:extLst>
      <p:ext uri="{BB962C8B-B14F-4D97-AF65-F5344CB8AC3E}">
        <p14:creationId xmlns:p14="http://schemas.microsoft.com/office/powerpoint/2010/main" val="603903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C8117A-34BB-4B13-BB87-D981F293C872}"/>
              </a:ext>
            </a:extLst>
          </p:cNvPr>
          <p:cNvSpPr>
            <a:spLocks noGrp="1"/>
          </p:cNvSpPr>
          <p:nvPr>
            <p:ph type="title"/>
          </p:nvPr>
        </p:nvSpPr>
        <p:spPr/>
        <p:txBody>
          <a:bodyPr/>
          <a:lstStyle/>
          <a:p>
            <a:r>
              <a:rPr lang="nb-NO" dirty="0">
                <a:latin typeface="+mn-lt"/>
              </a:rPr>
              <a:t>Funn forts.</a:t>
            </a:r>
          </a:p>
        </p:txBody>
      </p:sp>
      <p:sp>
        <p:nvSpPr>
          <p:cNvPr id="3" name="Plassholder for innhold 2">
            <a:extLst>
              <a:ext uri="{FF2B5EF4-FFF2-40B4-BE49-F238E27FC236}">
                <a16:creationId xmlns:a16="http://schemas.microsoft.com/office/drawing/2014/main" id="{75E11FCA-4207-410E-9D61-4EB549F25380}"/>
              </a:ext>
            </a:extLst>
          </p:cNvPr>
          <p:cNvSpPr>
            <a:spLocks noGrp="1"/>
          </p:cNvSpPr>
          <p:nvPr>
            <p:ph idx="1"/>
          </p:nvPr>
        </p:nvSpPr>
        <p:spPr>
          <a:xfrm>
            <a:off x="556652" y="1415852"/>
            <a:ext cx="8030696" cy="2850156"/>
          </a:xfrm>
        </p:spPr>
        <p:txBody>
          <a:bodyPr>
            <a:normAutofit lnSpcReduction="10000"/>
          </a:bodyPr>
          <a:lstStyle/>
          <a:p>
            <a:pPr marL="175895" indent="-175895">
              <a:lnSpc>
                <a:spcPct val="150000"/>
              </a:lnSpc>
            </a:pPr>
            <a:r>
              <a:rPr lang="nb-NO" sz="2000" dirty="0"/>
              <a:t>Klarer ikke å lese og skrive på et selvstendig nivå</a:t>
            </a:r>
          </a:p>
          <a:p>
            <a:pPr marL="175895" indent="-175895">
              <a:lnSpc>
                <a:spcPct val="150000"/>
              </a:lnSpc>
            </a:pPr>
            <a:r>
              <a:rPr lang="nb-NO" sz="2000" dirty="0"/>
              <a:t>Unngår å lære og bruke data (digital verden)</a:t>
            </a:r>
          </a:p>
          <a:p>
            <a:pPr>
              <a:lnSpc>
                <a:spcPct val="150000"/>
              </a:lnSpc>
            </a:pPr>
            <a:r>
              <a:rPr lang="nb-NO" sz="2000" dirty="0"/>
              <a:t>Jobb – utfordring</a:t>
            </a:r>
          </a:p>
          <a:p>
            <a:pPr>
              <a:lnSpc>
                <a:spcPct val="150000"/>
              </a:lnSpc>
            </a:pPr>
            <a:r>
              <a:rPr lang="nb-NO" sz="2000" dirty="0"/>
              <a:t>Føler seg isolert fra samfunnet</a:t>
            </a:r>
          </a:p>
          <a:p>
            <a:pPr>
              <a:lnSpc>
                <a:spcPct val="150000"/>
              </a:lnSpc>
            </a:pPr>
            <a:r>
              <a:rPr lang="nb-NO" sz="2000" dirty="0"/>
              <a:t>Lærerens personlighet, kompetanse og opplæringsmetoder – kan styrke læring og motivasjon</a:t>
            </a:r>
          </a:p>
          <a:p>
            <a:pPr marL="0" indent="0">
              <a:buNone/>
            </a:pPr>
            <a:endParaRPr lang="nb-NO" dirty="0"/>
          </a:p>
        </p:txBody>
      </p:sp>
      <p:sp>
        <p:nvSpPr>
          <p:cNvPr id="4" name="Plassholder for dato 3">
            <a:extLst>
              <a:ext uri="{FF2B5EF4-FFF2-40B4-BE49-F238E27FC236}">
                <a16:creationId xmlns:a16="http://schemas.microsoft.com/office/drawing/2014/main" id="{977B755F-26D5-40A5-ABFD-B4616B1506AE}"/>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9FF6C58F-B599-4931-B603-6EA2CA6A78EA}"/>
              </a:ext>
            </a:extLst>
          </p:cNvPr>
          <p:cNvSpPr>
            <a:spLocks noGrp="1"/>
          </p:cNvSpPr>
          <p:nvPr>
            <p:ph type="sldNum" sz="quarter" idx="12"/>
          </p:nvPr>
        </p:nvSpPr>
        <p:spPr/>
        <p:txBody>
          <a:bodyPr/>
          <a:lstStyle/>
          <a:p>
            <a:fld id="{28385D78-4187-AD4C-B928-A8579EE9A756}" type="slidenum">
              <a:rPr lang="nb-NO" smtClean="0"/>
              <a:t>22</a:t>
            </a:fld>
            <a:endParaRPr lang="nb-NO"/>
          </a:p>
        </p:txBody>
      </p:sp>
    </p:spTree>
    <p:extLst>
      <p:ext uri="{BB962C8B-B14F-4D97-AF65-F5344CB8AC3E}">
        <p14:creationId xmlns:p14="http://schemas.microsoft.com/office/powerpoint/2010/main" val="933236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59D1C3-84BC-4988-B23E-03861C31802E}"/>
              </a:ext>
            </a:extLst>
          </p:cNvPr>
          <p:cNvSpPr>
            <a:spLocks noGrp="1"/>
          </p:cNvSpPr>
          <p:nvPr>
            <p:ph type="title"/>
          </p:nvPr>
        </p:nvSpPr>
        <p:spPr/>
        <p:txBody>
          <a:bodyPr/>
          <a:lstStyle/>
          <a:p>
            <a:r>
              <a:rPr lang="nb-NO" dirty="0">
                <a:latin typeface="+mn-lt"/>
              </a:rPr>
              <a:t>Mine refleksjoner</a:t>
            </a:r>
          </a:p>
        </p:txBody>
      </p:sp>
      <p:sp>
        <p:nvSpPr>
          <p:cNvPr id="3" name="Plassholder for innhold 2">
            <a:extLst>
              <a:ext uri="{FF2B5EF4-FFF2-40B4-BE49-F238E27FC236}">
                <a16:creationId xmlns:a16="http://schemas.microsoft.com/office/drawing/2014/main" id="{3DC4B1C1-B8CB-46C0-9D29-4FE774367AE0}"/>
              </a:ext>
            </a:extLst>
          </p:cNvPr>
          <p:cNvSpPr>
            <a:spLocks noGrp="1"/>
          </p:cNvSpPr>
          <p:nvPr>
            <p:ph idx="1"/>
          </p:nvPr>
        </p:nvSpPr>
        <p:spPr>
          <a:xfrm>
            <a:off x="587253" y="1477926"/>
            <a:ext cx="8030696" cy="3062175"/>
          </a:xfrm>
        </p:spPr>
        <p:txBody>
          <a:bodyPr>
            <a:normAutofit fontScale="92500" lnSpcReduction="10000"/>
          </a:bodyPr>
          <a:lstStyle/>
          <a:p>
            <a:r>
              <a:rPr lang="nb-NO" sz="2000" dirty="0"/>
              <a:t>Helse og pedagogikk</a:t>
            </a:r>
          </a:p>
          <a:p>
            <a:r>
              <a:rPr lang="nb-NO" sz="2000" dirty="0"/>
              <a:t>Språklæring - utfordrende uansett skolebakgrunn</a:t>
            </a:r>
          </a:p>
          <a:p>
            <a:r>
              <a:rPr lang="nb-NO" sz="2000" dirty="0"/>
              <a:t>Lærerens rolle som pedagog revurderes. I stedet for å undervise, bør opplæringen justeres til å bli instruerende og samarbeidsorientert (andragogikk)</a:t>
            </a:r>
          </a:p>
          <a:p>
            <a:r>
              <a:rPr lang="nb-NO" sz="2000" dirty="0"/>
              <a:t>Innblikk i personens oppfatning av sin læringssituasjon</a:t>
            </a:r>
          </a:p>
          <a:p>
            <a:r>
              <a:rPr lang="nb-NO" sz="2000" dirty="0"/>
              <a:t>Bevisst: </a:t>
            </a:r>
          </a:p>
          <a:p>
            <a:pPr lvl="2">
              <a:buFont typeface="Wingdings" panose="05000000000000000000" pitchFamily="2" charset="2"/>
              <a:buChar char="ü"/>
            </a:pPr>
            <a:r>
              <a:rPr lang="nb-NO" sz="2000" dirty="0"/>
              <a:t>Tilrettelegging</a:t>
            </a:r>
          </a:p>
          <a:p>
            <a:pPr lvl="2">
              <a:buFont typeface="Wingdings" panose="05000000000000000000" pitchFamily="2" charset="2"/>
              <a:buChar char="ü"/>
            </a:pPr>
            <a:r>
              <a:rPr lang="nb-NO" sz="2000" dirty="0"/>
              <a:t>etablere kontakt og samarbeid med fagspesialister og andre rundt brukeren</a:t>
            </a:r>
          </a:p>
          <a:p>
            <a:pPr lvl="2">
              <a:buFont typeface="Wingdings" panose="05000000000000000000" pitchFamily="2" charset="2"/>
              <a:buChar char="ü"/>
            </a:pPr>
            <a:endParaRPr lang="nb-NO" sz="2000" dirty="0"/>
          </a:p>
          <a:p>
            <a:pPr lvl="2">
              <a:buFont typeface="Wingdings" panose="05000000000000000000" pitchFamily="2" charset="2"/>
              <a:buChar char="ü"/>
            </a:pPr>
            <a:endParaRPr lang="nb-NO" sz="1800" dirty="0"/>
          </a:p>
        </p:txBody>
      </p:sp>
      <p:sp>
        <p:nvSpPr>
          <p:cNvPr id="4" name="Plassholder for dato 3">
            <a:extLst>
              <a:ext uri="{FF2B5EF4-FFF2-40B4-BE49-F238E27FC236}">
                <a16:creationId xmlns:a16="http://schemas.microsoft.com/office/drawing/2014/main" id="{E3926438-9EA9-4C08-B0FC-8CFB28A79AFF}"/>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0F7A3E14-C0EB-414B-A30F-F1D8A7B653BC}"/>
              </a:ext>
            </a:extLst>
          </p:cNvPr>
          <p:cNvSpPr>
            <a:spLocks noGrp="1"/>
          </p:cNvSpPr>
          <p:nvPr>
            <p:ph type="sldNum" sz="quarter" idx="12"/>
          </p:nvPr>
        </p:nvSpPr>
        <p:spPr/>
        <p:txBody>
          <a:bodyPr/>
          <a:lstStyle/>
          <a:p>
            <a:fld id="{28385D78-4187-AD4C-B928-A8579EE9A756}" type="slidenum">
              <a:rPr lang="nb-NO" smtClean="0"/>
              <a:t>23</a:t>
            </a:fld>
            <a:endParaRPr lang="nb-NO"/>
          </a:p>
        </p:txBody>
      </p:sp>
    </p:spTree>
    <p:extLst>
      <p:ext uri="{BB962C8B-B14F-4D97-AF65-F5344CB8AC3E}">
        <p14:creationId xmlns:p14="http://schemas.microsoft.com/office/powerpoint/2010/main" val="1182146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012628-EFBB-4FD4-843E-E62397BFB854}"/>
              </a:ext>
            </a:extLst>
          </p:cNvPr>
          <p:cNvSpPr>
            <a:spLocks noGrp="1"/>
          </p:cNvSpPr>
          <p:nvPr>
            <p:ph type="title"/>
          </p:nvPr>
        </p:nvSpPr>
        <p:spPr/>
        <p:txBody>
          <a:bodyPr/>
          <a:lstStyle/>
          <a:p>
            <a:r>
              <a:rPr lang="nb-NO" dirty="0">
                <a:latin typeface="+mn-lt"/>
              </a:rPr>
              <a:t>Konklusjon</a:t>
            </a:r>
          </a:p>
        </p:txBody>
      </p:sp>
      <p:sp>
        <p:nvSpPr>
          <p:cNvPr id="3" name="Plassholder for innhold 2">
            <a:extLst>
              <a:ext uri="{FF2B5EF4-FFF2-40B4-BE49-F238E27FC236}">
                <a16:creationId xmlns:a16="http://schemas.microsoft.com/office/drawing/2014/main" id="{11B0E5F7-7DE4-4AB4-A658-6D9FF0E4F12D}"/>
              </a:ext>
            </a:extLst>
          </p:cNvPr>
          <p:cNvSpPr>
            <a:spLocks noGrp="1"/>
          </p:cNvSpPr>
          <p:nvPr>
            <p:ph idx="1"/>
          </p:nvPr>
        </p:nvSpPr>
        <p:spPr>
          <a:xfrm>
            <a:off x="587253" y="1395662"/>
            <a:ext cx="8030696" cy="3188369"/>
          </a:xfrm>
        </p:spPr>
        <p:txBody>
          <a:bodyPr>
            <a:normAutofit fontScale="92500"/>
          </a:bodyPr>
          <a:lstStyle/>
          <a:p>
            <a:r>
              <a:rPr lang="nb-NO" sz="2000" dirty="0"/>
              <a:t>Voksne synshemmede flyktningers behov for å lære norsk, bør bygge på deres egen indre motivasjon og interesse for å oppnå en tilfredsstillende livskvalitet.</a:t>
            </a:r>
          </a:p>
          <a:p>
            <a:pPr marL="0" indent="0">
              <a:buNone/>
            </a:pPr>
            <a:endParaRPr lang="nb-NO" sz="2000" dirty="0"/>
          </a:p>
          <a:p>
            <a:r>
              <a:rPr lang="nb-NO" sz="2000" dirty="0"/>
              <a:t>Samarbeidet med brukeren bør støttes med </a:t>
            </a:r>
            <a:r>
              <a:rPr lang="nb-NO" sz="2000" b="1" u="sng" dirty="0"/>
              <a:t>tolk</a:t>
            </a:r>
            <a:r>
              <a:rPr lang="nb-NO" sz="2000" dirty="0"/>
              <a:t>  - IOP, instruksjon og opplæring i bruk av tekniske hjelpemidler, undervisning.</a:t>
            </a:r>
          </a:p>
          <a:p>
            <a:endParaRPr lang="nb-NO" sz="2000" dirty="0"/>
          </a:p>
          <a:p>
            <a:r>
              <a:rPr lang="nb-NO" sz="2000" dirty="0"/>
              <a:t>Tverrfaglig og tverretatlig samarbeid:</a:t>
            </a:r>
          </a:p>
          <a:p>
            <a:pPr lvl="3">
              <a:buFont typeface="Wingdings" panose="05000000000000000000" pitchFamily="2" charset="2"/>
              <a:buChar char="ü"/>
            </a:pPr>
            <a:r>
              <a:rPr lang="nb-NO" sz="2000" dirty="0"/>
              <a:t>kan gjøre synshemmede flyktningers liv bedre</a:t>
            </a:r>
          </a:p>
          <a:p>
            <a:pPr lvl="3">
              <a:buFont typeface="Wingdings" panose="05000000000000000000" pitchFamily="2" charset="2"/>
              <a:buChar char="ü"/>
            </a:pPr>
            <a:r>
              <a:rPr lang="nb-NO" sz="2000" dirty="0"/>
              <a:t>anbefales å innføres som en obligatorisk fast ordning på overordnet nivå</a:t>
            </a:r>
          </a:p>
          <a:p>
            <a:pPr marL="0" indent="0">
              <a:buNone/>
            </a:pPr>
            <a:endParaRPr lang="nb-NO" sz="1800" dirty="0"/>
          </a:p>
        </p:txBody>
      </p:sp>
    </p:spTree>
    <p:extLst>
      <p:ext uri="{BB962C8B-B14F-4D97-AF65-F5344CB8AC3E}">
        <p14:creationId xmlns:p14="http://schemas.microsoft.com/office/powerpoint/2010/main" val="771764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B981F9-635F-426C-B637-FFAE404B98CD}"/>
              </a:ext>
            </a:extLst>
          </p:cNvPr>
          <p:cNvSpPr>
            <a:spLocks noGrp="1"/>
          </p:cNvSpPr>
          <p:nvPr>
            <p:ph type="title"/>
          </p:nvPr>
        </p:nvSpPr>
        <p:spPr/>
        <p:txBody>
          <a:bodyPr/>
          <a:lstStyle/>
          <a:p>
            <a:r>
              <a:rPr lang="nb-NO" dirty="0">
                <a:latin typeface="+mn-lt"/>
              </a:rPr>
              <a:t>Referanser</a:t>
            </a:r>
          </a:p>
        </p:txBody>
      </p:sp>
      <p:sp>
        <p:nvSpPr>
          <p:cNvPr id="3" name="Plassholder for innhold 2">
            <a:extLst>
              <a:ext uri="{FF2B5EF4-FFF2-40B4-BE49-F238E27FC236}">
                <a16:creationId xmlns:a16="http://schemas.microsoft.com/office/drawing/2014/main" id="{DD6E03B2-956F-4F9D-A9B5-37A9A7AF26CC}"/>
              </a:ext>
            </a:extLst>
          </p:cNvPr>
          <p:cNvSpPr>
            <a:spLocks noGrp="1"/>
          </p:cNvSpPr>
          <p:nvPr>
            <p:ph idx="1"/>
          </p:nvPr>
        </p:nvSpPr>
        <p:spPr/>
        <p:txBody>
          <a:bodyPr>
            <a:normAutofit/>
          </a:bodyPr>
          <a:lstStyle/>
          <a:p>
            <a:pPr marL="0" indent="0">
              <a:buNone/>
            </a:pPr>
            <a:r>
              <a:rPr lang="en-GB" sz="1200" dirty="0" err="1"/>
              <a:t>Graneheim</a:t>
            </a:r>
            <a:r>
              <a:rPr lang="en-GB" sz="1200" dirty="0"/>
              <a:t>, U. H., Lindgren, B.-M. &amp; </a:t>
            </a:r>
            <a:r>
              <a:rPr lang="en-GB" sz="1200" dirty="0" err="1"/>
              <a:t>Lundman</a:t>
            </a:r>
            <a:r>
              <a:rPr lang="en-GB" sz="1200" dirty="0"/>
              <a:t>, B. (2017). Methodological challenges in qualitative content analysis: A discussion paper. </a:t>
            </a:r>
            <a:r>
              <a:rPr lang="en-GB" sz="1200" i="1" dirty="0"/>
              <a:t>Nurse Education Today, 56</a:t>
            </a:r>
            <a:r>
              <a:rPr lang="en-GB" sz="1200" dirty="0"/>
              <a:t>, 29-34. </a:t>
            </a:r>
            <a:r>
              <a:rPr lang="en-GB" sz="1200" u="sng" dirty="0">
                <a:hlinkClick r:id="rId2"/>
              </a:rPr>
              <a:t>https://doi.org/10.1016/j.nedt.2017.06.002</a:t>
            </a:r>
            <a:endParaRPr lang="nb-NO" sz="1200" dirty="0"/>
          </a:p>
          <a:p>
            <a:pPr marL="0" indent="0">
              <a:buNone/>
            </a:pPr>
            <a:endParaRPr lang="nb-NO" sz="1200" dirty="0"/>
          </a:p>
          <a:p>
            <a:pPr marL="0" indent="0">
              <a:buNone/>
            </a:pPr>
            <a:r>
              <a:rPr lang="nb-NO" sz="1200" dirty="0"/>
              <a:t>Introduksjonsloven. (2004). Lov om introduksjonsordning og norskopplæring for nyankomne innvandrere (introduksjonsloven). Hentet fra </a:t>
            </a:r>
            <a:r>
              <a:rPr lang="nb-NO" sz="1200" u="sng" dirty="0">
                <a:hlinkClick r:id="rId3"/>
              </a:rPr>
              <a:t>https://lovdata.no/dokument/NL/lov/2003-07-04-80</a:t>
            </a:r>
            <a:endParaRPr lang="nb-NO" sz="1200" dirty="0"/>
          </a:p>
          <a:p>
            <a:pPr marL="0" indent="0">
              <a:buNone/>
            </a:pPr>
            <a:endParaRPr lang="en-GB" sz="1200" dirty="0"/>
          </a:p>
          <a:p>
            <a:pPr marL="0" indent="0">
              <a:buNone/>
            </a:pPr>
            <a:r>
              <a:rPr lang="en-GB" sz="1200" dirty="0"/>
              <a:t>Knowles, M. S., Holton, E. F. &amp; Swanson, R. A. (2005). </a:t>
            </a:r>
            <a:r>
              <a:rPr lang="en-GB" sz="1200" i="1" dirty="0"/>
              <a:t>The adult learner : the definitive classic in adult education and human resource development</a:t>
            </a:r>
            <a:r>
              <a:rPr lang="en-GB" sz="1200" dirty="0"/>
              <a:t>. Amsterdam ;,Boston: Elsevier. </a:t>
            </a:r>
          </a:p>
          <a:p>
            <a:pPr marL="0" indent="0">
              <a:buNone/>
            </a:pPr>
            <a:endParaRPr lang="nb-NO" sz="1200" dirty="0"/>
          </a:p>
          <a:p>
            <a:pPr marL="0" indent="0">
              <a:buNone/>
            </a:pPr>
            <a:r>
              <a:rPr lang="nb-NO" sz="1200" dirty="0"/>
              <a:t>Kvale, S., </a:t>
            </a:r>
            <a:r>
              <a:rPr lang="nb-NO" sz="1200" dirty="0" err="1"/>
              <a:t>Brinkmann</a:t>
            </a:r>
            <a:r>
              <a:rPr lang="nb-NO" sz="1200" dirty="0"/>
              <a:t>, S., Anderssen, T. M. &amp; Rygge, J. (2009). </a:t>
            </a:r>
            <a:r>
              <a:rPr lang="nn-NO" sz="1200" i="1" dirty="0"/>
              <a:t>Det kvalitative </a:t>
            </a:r>
            <a:r>
              <a:rPr lang="nn-NO" sz="1200" i="1" dirty="0" err="1"/>
              <a:t>forskningsintervju</a:t>
            </a:r>
            <a:r>
              <a:rPr lang="nn-NO" sz="1200" dirty="0"/>
              <a:t> (2. utg. utg.). Oslo: Gyldendal akademisk. </a:t>
            </a:r>
          </a:p>
          <a:p>
            <a:pPr marL="0" indent="0">
              <a:buNone/>
            </a:pPr>
            <a:endParaRPr lang="nn-NO" sz="1200" dirty="0"/>
          </a:p>
          <a:p>
            <a:pPr marL="0" indent="0">
              <a:buNone/>
            </a:pPr>
            <a:r>
              <a:rPr lang="en-GB" sz="1200" dirty="0" err="1"/>
              <a:t>Loeng</a:t>
            </a:r>
            <a:r>
              <a:rPr lang="en-GB" sz="1200" dirty="0"/>
              <a:t>, S. (2009). </a:t>
            </a:r>
            <a:r>
              <a:rPr lang="en-GB" sz="1200" i="1" dirty="0"/>
              <a:t>Andragogikk : </a:t>
            </a:r>
            <a:r>
              <a:rPr lang="en-GB" sz="1200" i="1" dirty="0" err="1"/>
              <a:t>en</a:t>
            </a:r>
            <a:r>
              <a:rPr lang="en-GB" sz="1200" i="1" dirty="0"/>
              <a:t> </a:t>
            </a:r>
            <a:r>
              <a:rPr lang="en-GB" sz="1200" i="1" dirty="0" err="1"/>
              <a:t>historisk</a:t>
            </a:r>
            <a:r>
              <a:rPr lang="en-GB" sz="1200" i="1" dirty="0"/>
              <a:t> </a:t>
            </a:r>
            <a:r>
              <a:rPr lang="en-GB" sz="1200" i="1" dirty="0" err="1"/>
              <a:t>og</a:t>
            </a:r>
            <a:r>
              <a:rPr lang="en-GB" sz="1200" i="1" dirty="0"/>
              <a:t> </a:t>
            </a:r>
            <a:r>
              <a:rPr lang="en-GB" sz="1200" i="1" dirty="0" err="1"/>
              <a:t>faglig</a:t>
            </a:r>
            <a:r>
              <a:rPr lang="en-GB" sz="1200" i="1" dirty="0"/>
              <a:t> </a:t>
            </a:r>
            <a:r>
              <a:rPr lang="en-GB" sz="1200" i="1" dirty="0" err="1"/>
              <a:t>gjennomgang</a:t>
            </a:r>
            <a:r>
              <a:rPr lang="en-GB" sz="1200" dirty="0"/>
              <a:t> (Ny </a:t>
            </a:r>
            <a:r>
              <a:rPr lang="en-GB" sz="1200" dirty="0" err="1"/>
              <a:t>og</a:t>
            </a:r>
            <a:r>
              <a:rPr lang="en-GB" sz="1200" dirty="0"/>
              <a:t> </a:t>
            </a:r>
            <a:r>
              <a:rPr lang="en-GB" sz="1200" dirty="0" err="1"/>
              <a:t>utvidet</a:t>
            </a:r>
            <a:r>
              <a:rPr lang="en-GB" sz="1200" dirty="0"/>
              <a:t> </a:t>
            </a:r>
            <a:r>
              <a:rPr lang="en-GB" sz="1200" dirty="0" err="1"/>
              <a:t>utg</a:t>
            </a:r>
            <a:r>
              <a:rPr lang="en-GB" sz="1200" dirty="0"/>
              <a:t>. </a:t>
            </a:r>
            <a:r>
              <a:rPr lang="en-GB" sz="1200" dirty="0" err="1"/>
              <a:t>utg</a:t>
            </a:r>
            <a:r>
              <a:rPr lang="en-GB" sz="1200" dirty="0"/>
              <a:t>.). </a:t>
            </a:r>
            <a:r>
              <a:rPr lang="en-GB" sz="1200" dirty="0" err="1"/>
              <a:t>Stjørdal</a:t>
            </a:r>
            <a:r>
              <a:rPr lang="en-GB" sz="1200" dirty="0"/>
              <a:t>: </a:t>
            </a:r>
            <a:r>
              <a:rPr lang="en-GB" sz="1200" dirty="0" err="1"/>
              <a:t>Læringsforl</a:t>
            </a:r>
            <a:r>
              <a:rPr lang="en-GB" sz="1200" dirty="0"/>
              <a:t>. </a:t>
            </a:r>
            <a:endParaRPr lang="nb-NO" sz="1200" dirty="0"/>
          </a:p>
          <a:p>
            <a:pPr marL="0" indent="0">
              <a:buNone/>
            </a:pPr>
            <a:endParaRPr lang="nb-NO" dirty="0"/>
          </a:p>
          <a:p>
            <a:pPr marL="0" indent="0">
              <a:buNone/>
            </a:pPr>
            <a:endParaRPr lang="nb-NO" dirty="0"/>
          </a:p>
        </p:txBody>
      </p:sp>
    </p:spTree>
    <p:extLst>
      <p:ext uri="{BB962C8B-B14F-4D97-AF65-F5344CB8AC3E}">
        <p14:creationId xmlns:p14="http://schemas.microsoft.com/office/powerpoint/2010/main" val="4139622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B9F704-3CF5-4F22-A92E-CDB6F0732873}"/>
              </a:ext>
            </a:extLst>
          </p:cNvPr>
          <p:cNvSpPr>
            <a:spLocks noGrp="1"/>
          </p:cNvSpPr>
          <p:nvPr>
            <p:ph type="title"/>
          </p:nvPr>
        </p:nvSpPr>
        <p:spPr/>
        <p:txBody>
          <a:bodyPr/>
          <a:lstStyle/>
          <a:p>
            <a:r>
              <a:rPr lang="nb-NO" dirty="0">
                <a:latin typeface="+mn-lt"/>
                <a:cs typeface="Calibri" panose="020F0502020204030204" pitchFamily="34" charset="0"/>
              </a:rPr>
              <a:t>Spørsmål til refleksjon og diskusjon:</a:t>
            </a:r>
          </a:p>
        </p:txBody>
      </p:sp>
      <p:sp>
        <p:nvSpPr>
          <p:cNvPr id="3" name="Plassholder for innhold 2">
            <a:extLst>
              <a:ext uri="{FF2B5EF4-FFF2-40B4-BE49-F238E27FC236}">
                <a16:creationId xmlns:a16="http://schemas.microsoft.com/office/drawing/2014/main" id="{B0996BEA-4888-47E3-BE18-51A50304F9BB}"/>
              </a:ext>
            </a:extLst>
          </p:cNvPr>
          <p:cNvSpPr>
            <a:spLocks noGrp="1"/>
          </p:cNvSpPr>
          <p:nvPr>
            <p:ph idx="1"/>
          </p:nvPr>
        </p:nvSpPr>
        <p:spPr/>
        <p:txBody>
          <a:bodyPr>
            <a:normAutofit/>
          </a:bodyPr>
          <a:lstStyle/>
          <a:p>
            <a:pPr>
              <a:lnSpc>
                <a:spcPct val="150000"/>
              </a:lnSpc>
            </a:pPr>
            <a:r>
              <a:rPr lang="nb-NO" sz="2000" dirty="0"/>
              <a:t>Hvilke funn har dere gjort eller observert på deres arbeidsplass ved å jobbe med svaksynte og blinde innvandrere?</a:t>
            </a:r>
          </a:p>
          <a:p>
            <a:pPr marL="0" indent="0">
              <a:lnSpc>
                <a:spcPct val="150000"/>
              </a:lnSpc>
              <a:buNone/>
            </a:pPr>
            <a:endParaRPr lang="nb-NO" sz="2000" dirty="0"/>
          </a:p>
          <a:p>
            <a:pPr>
              <a:lnSpc>
                <a:spcPct val="150000"/>
              </a:lnSpc>
            </a:pPr>
            <a:r>
              <a:rPr lang="nb-NO" sz="2000" dirty="0"/>
              <a:t>Har dere forslag til hvordan å jobbe med hemmende faktorer?</a:t>
            </a:r>
          </a:p>
        </p:txBody>
      </p:sp>
      <p:sp>
        <p:nvSpPr>
          <p:cNvPr id="4" name="Plassholder for dato 3">
            <a:extLst>
              <a:ext uri="{FF2B5EF4-FFF2-40B4-BE49-F238E27FC236}">
                <a16:creationId xmlns:a16="http://schemas.microsoft.com/office/drawing/2014/main" id="{941E8EF9-B7B2-4337-85D9-11A27CC53D8D}"/>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2DDFE0F9-175D-4975-B5F4-E65479FFB27B}"/>
              </a:ext>
            </a:extLst>
          </p:cNvPr>
          <p:cNvSpPr>
            <a:spLocks noGrp="1"/>
          </p:cNvSpPr>
          <p:nvPr>
            <p:ph type="sldNum" sz="quarter" idx="12"/>
          </p:nvPr>
        </p:nvSpPr>
        <p:spPr/>
        <p:txBody>
          <a:bodyPr/>
          <a:lstStyle/>
          <a:p>
            <a:fld id="{28385D78-4187-AD4C-B928-A8579EE9A756}" type="slidenum">
              <a:rPr lang="nb-NO" smtClean="0"/>
              <a:t>26</a:t>
            </a:fld>
            <a:endParaRPr lang="nb-NO"/>
          </a:p>
        </p:txBody>
      </p:sp>
    </p:spTree>
    <p:extLst>
      <p:ext uri="{BB962C8B-B14F-4D97-AF65-F5344CB8AC3E}">
        <p14:creationId xmlns:p14="http://schemas.microsoft.com/office/powerpoint/2010/main" val="126616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993B1D3-20AC-478D-A322-BAE9FDFBD4B4}"/>
              </a:ext>
            </a:extLst>
          </p:cNvPr>
          <p:cNvSpPr>
            <a:spLocks noGrp="1"/>
          </p:cNvSpPr>
          <p:nvPr>
            <p:ph type="title"/>
          </p:nvPr>
        </p:nvSpPr>
        <p:spPr>
          <a:xfrm>
            <a:off x="656103" y="428161"/>
            <a:ext cx="7961846" cy="702807"/>
          </a:xfrm>
        </p:spPr>
        <p:txBody>
          <a:bodyPr/>
          <a:lstStyle/>
          <a:p>
            <a:r>
              <a:rPr lang="nb-NO" dirty="0">
                <a:latin typeface="Calibri" panose="020F0502020204030204" pitchFamily="34" charset="0"/>
                <a:cs typeface="Calibri" panose="020F0502020204030204" pitchFamily="34" charset="0"/>
              </a:rPr>
              <a:t>Bakgrunn</a:t>
            </a:r>
          </a:p>
        </p:txBody>
      </p:sp>
      <p:sp>
        <p:nvSpPr>
          <p:cNvPr id="3" name="Plassholder for innhold 2">
            <a:extLst>
              <a:ext uri="{FF2B5EF4-FFF2-40B4-BE49-F238E27FC236}">
                <a16:creationId xmlns:a16="http://schemas.microsoft.com/office/drawing/2014/main" id="{5748A7E0-2847-4F47-A556-7C8DAC84A08C}"/>
              </a:ext>
            </a:extLst>
          </p:cNvPr>
          <p:cNvSpPr>
            <a:spLocks noGrp="1"/>
          </p:cNvSpPr>
          <p:nvPr>
            <p:ph idx="1"/>
          </p:nvPr>
        </p:nvSpPr>
        <p:spPr>
          <a:xfrm>
            <a:off x="587253" y="1347537"/>
            <a:ext cx="8030696" cy="3128210"/>
          </a:xfrm>
        </p:spPr>
        <p:txBody>
          <a:bodyPr vert="horz" lIns="91440" tIns="0" rIns="91440" bIns="0" rtlCol="0" anchor="t">
            <a:normAutofit fontScale="92500" lnSpcReduction="20000"/>
          </a:bodyPr>
          <a:lstStyle/>
          <a:p>
            <a:pPr marL="175895" indent="-175895">
              <a:lnSpc>
                <a:spcPct val="150000"/>
              </a:lnSpc>
            </a:pPr>
            <a:r>
              <a:rPr lang="nb-NO" sz="2000" dirty="0"/>
              <a:t>Flyktninger i Norge – 4,3% </a:t>
            </a:r>
          </a:p>
          <a:p>
            <a:pPr marL="276225" lvl="1" indent="0">
              <a:lnSpc>
                <a:spcPct val="150000"/>
              </a:lnSpc>
              <a:buNone/>
            </a:pPr>
            <a:r>
              <a:rPr lang="nb-NO" sz="2000" dirty="0"/>
              <a:t>(Syria, Eritrea, Irak, Afghanistan, Sør-Sudan og Somalia)</a:t>
            </a:r>
          </a:p>
          <a:p>
            <a:pPr marL="175895" indent="-175895">
              <a:lnSpc>
                <a:spcPct val="150000"/>
              </a:lnSpc>
            </a:pPr>
            <a:r>
              <a:rPr lang="nb-NO" sz="2000" dirty="0"/>
              <a:t>Introproduksjonsgrammet: IMDI om integrering, </a:t>
            </a:r>
            <a:r>
              <a:rPr lang="nb-NO" sz="2000" dirty="0" err="1"/>
              <a:t>max</a:t>
            </a:r>
            <a:r>
              <a:rPr lang="nb-NO" sz="2000" dirty="0"/>
              <a:t>. 3 år</a:t>
            </a:r>
          </a:p>
          <a:p>
            <a:pPr marL="804545" lvl="3">
              <a:lnSpc>
                <a:spcPct val="150000"/>
              </a:lnSpc>
              <a:buFont typeface="Wingdings" panose="05000000000000000000" pitchFamily="2" charset="2"/>
              <a:buChar char="ü"/>
            </a:pPr>
            <a:r>
              <a:rPr lang="nb-NO" sz="2000" dirty="0"/>
              <a:t>Norskopplæring</a:t>
            </a:r>
          </a:p>
          <a:p>
            <a:pPr marL="804545" lvl="3">
              <a:lnSpc>
                <a:spcPct val="150000"/>
              </a:lnSpc>
              <a:buFont typeface="Wingdings" panose="05000000000000000000" pitchFamily="2" charset="2"/>
              <a:buChar char="ü"/>
            </a:pPr>
            <a:r>
              <a:rPr lang="nb-NO" sz="2000" i="1" dirty="0"/>
              <a:t>«gi grunnleggende innsikt i norsk samfunnsliv» </a:t>
            </a:r>
          </a:p>
          <a:p>
            <a:pPr marL="804545" lvl="3">
              <a:lnSpc>
                <a:spcPct val="150000"/>
              </a:lnSpc>
              <a:buFont typeface="Wingdings" panose="05000000000000000000" pitchFamily="2" charset="2"/>
              <a:buChar char="ü"/>
            </a:pPr>
            <a:r>
              <a:rPr lang="nb-NO" sz="2000" i="1" dirty="0"/>
              <a:t>«forberede for deltakelse i yrkesliv» </a:t>
            </a:r>
            <a:r>
              <a:rPr lang="nb-NO" sz="2000" dirty="0"/>
              <a:t>(Introduksjonsloven, 2004) </a:t>
            </a:r>
          </a:p>
          <a:p>
            <a:pPr marL="175895" lvl="3" indent="-175895">
              <a:lnSpc>
                <a:spcPct val="150000"/>
              </a:lnSpc>
              <a:buFont typeface="Arial"/>
              <a:buChar char="•"/>
            </a:pPr>
            <a:r>
              <a:rPr lang="nb-NO" sz="2000" dirty="0"/>
              <a:t>Språk og synshemming</a:t>
            </a:r>
          </a:p>
        </p:txBody>
      </p:sp>
    </p:spTree>
    <p:extLst>
      <p:ext uri="{BB962C8B-B14F-4D97-AF65-F5344CB8AC3E}">
        <p14:creationId xmlns:p14="http://schemas.microsoft.com/office/powerpoint/2010/main" val="346268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1D75A7-FAB9-4D8B-AD75-2A280B68B261}"/>
              </a:ext>
            </a:extLst>
          </p:cNvPr>
          <p:cNvSpPr>
            <a:spLocks noGrp="1"/>
          </p:cNvSpPr>
          <p:nvPr>
            <p:ph type="title"/>
          </p:nvPr>
        </p:nvSpPr>
        <p:spPr>
          <a:xfrm>
            <a:off x="656103" y="428161"/>
            <a:ext cx="7961846" cy="857250"/>
          </a:xfrm>
        </p:spPr>
        <p:txBody>
          <a:bodyPr/>
          <a:lstStyle/>
          <a:p>
            <a:r>
              <a:rPr lang="nb-NO" dirty="0">
                <a:latin typeface="Calibri" panose="020F0502020204030204" pitchFamily="34" charset="0"/>
                <a:cs typeface="Calibri" panose="020F0502020204030204" pitchFamily="34" charset="0"/>
              </a:rPr>
              <a:t>Formål</a:t>
            </a:r>
          </a:p>
        </p:txBody>
      </p:sp>
      <p:sp>
        <p:nvSpPr>
          <p:cNvPr id="3" name="Plassholder for innhold 2">
            <a:extLst>
              <a:ext uri="{FF2B5EF4-FFF2-40B4-BE49-F238E27FC236}">
                <a16:creationId xmlns:a16="http://schemas.microsoft.com/office/drawing/2014/main" id="{B4C64DF4-736F-4ED4-BF8F-47AF42EC87BE}"/>
              </a:ext>
            </a:extLst>
          </p:cNvPr>
          <p:cNvSpPr>
            <a:spLocks noGrp="1"/>
          </p:cNvSpPr>
          <p:nvPr>
            <p:ph idx="1"/>
          </p:nvPr>
        </p:nvSpPr>
        <p:spPr/>
        <p:txBody>
          <a:bodyPr>
            <a:normAutofit/>
          </a:bodyPr>
          <a:lstStyle/>
          <a:p>
            <a:r>
              <a:rPr lang="nb-NO" sz="2000" dirty="0"/>
              <a:t>Innsikt i om synshemming hos flyktninger kan påvirke mulighet til å lære et nytt språk</a:t>
            </a:r>
          </a:p>
          <a:p>
            <a:pPr marL="0" indent="0">
              <a:buNone/>
            </a:pPr>
            <a:endParaRPr lang="nb-NO" sz="2000" dirty="0"/>
          </a:p>
          <a:p>
            <a:r>
              <a:rPr lang="nb-NO" sz="2000" dirty="0"/>
              <a:t>Forståelse for brukerens behov for tilrettelegging og tilpassing ved undervisning i norsk</a:t>
            </a:r>
          </a:p>
          <a:p>
            <a:pPr marL="0" indent="0">
              <a:buNone/>
            </a:pPr>
            <a:endParaRPr lang="nb-NO" sz="2000" dirty="0"/>
          </a:p>
          <a:p>
            <a:pPr marL="0" indent="0">
              <a:buNone/>
            </a:pPr>
            <a:endParaRPr lang="nb-NO" dirty="0"/>
          </a:p>
          <a:p>
            <a:endParaRPr lang="nb-NO" dirty="0"/>
          </a:p>
        </p:txBody>
      </p:sp>
    </p:spTree>
    <p:extLst>
      <p:ext uri="{BB962C8B-B14F-4D97-AF65-F5344CB8AC3E}">
        <p14:creationId xmlns:p14="http://schemas.microsoft.com/office/powerpoint/2010/main" val="374484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1D75A7-FAB9-4D8B-AD75-2A280B68B261}"/>
              </a:ext>
            </a:extLst>
          </p:cNvPr>
          <p:cNvSpPr>
            <a:spLocks noGrp="1"/>
          </p:cNvSpPr>
          <p:nvPr>
            <p:ph type="title"/>
          </p:nvPr>
        </p:nvSpPr>
        <p:spPr>
          <a:xfrm>
            <a:off x="656103" y="428161"/>
            <a:ext cx="7961846" cy="857250"/>
          </a:xfrm>
        </p:spPr>
        <p:txBody>
          <a:bodyPr/>
          <a:lstStyle/>
          <a:p>
            <a:r>
              <a:rPr lang="nb-NO" dirty="0">
                <a:latin typeface="+mn-lt"/>
                <a:cs typeface="Calibri Light" panose="020F0302020204030204" pitchFamily="34" charset="0"/>
              </a:rPr>
              <a:t>Problemstilling/forskningsspørsmål</a:t>
            </a:r>
          </a:p>
        </p:txBody>
      </p:sp>
      <p:sp>
        <p:nvSpPr>
          <p:cNvPr id="3" name="Plassholder for innhold 2">
            <a:extLst>
              <a:ext uri="{FF2B5EF4-FFF2-40B4-BE49-F238E27FC236}">
                <a16:creationId xmlns:a16="http://schemas.microsoft.com/office/drawing/2014/main" id="{B4C64DF4-736F-4ED4-BF8F-47AF42EC87BE}"/>
              </a:ext>
            </a:extLst>
          </p:cNvPr>
          <p:cNvSpPr>
            <a:spLocks noGrp="1"/>
          </p:cNvSpPr>
          <p:nvPr>
            <p:ph idx="1"/>
          </p:nvPr>
        </p:nvSpPr>
        <p:spPr/>
        <p:txBody>
          <a:bodyPr>
            <a:normAutofit/>
          </a:bodyPr>
          <a:lstStyle/>
          <a:p>
            <a:pPr lvl="0"/>
            <a:r>
              <a:rPr lang="nb-NO" sz="2000" dirty="0">
                <a:solidFill>
                  <a:srgbClr val="252525"/>
                </a:solidFill>
              </a:rPr>
              <a:t>Hvordan overfører synshemmede flyktninger sine muntlige og skriftlige norskkunnskaper til sin hverdag? </a:t>
            </a:r>
          </a:p>
          <a:p>
            <a:pPr marL="0" lvl="0" indent="0">
              <a:buNone/>
            </a:pPr>
            <a:endParaRPr lang="nb-NO" sz="2000" dirty="0">
              <a:solidFill>
                <a:srgbClr val="252525"/>
              </a:solidFill>
            </a:endParaRPr>
          </a:p>
          <a:p>
            <a:pPr lvl="0"/>
            <a:r>
              <a:rPr lang="nb-NO" sz="2000" dirty="0">
                <a:solidFill>
                  <a:srgbClr val="252525"/>
                </a:solidFill>
              </a:rPr>
              <a:t>Hvordan beskriver de sine erfaringer med bruk av tekniske hjelpemidler ved norskopplæring?</a:t>
            </a:r>
          </a:p>
          <a:p>
            <a:pPr marL="0" lvl="0" indent="0">
              <a:buNone/>
            </a:pPr>
            <a:endParaRPr lang="nb-NO" sz="2000" dirty="0">
              <a:solidFill>
                <a:srgbClr val="252525"/>
              </a:solidFill>
            </a:endParaRPr>
          </a:p>
          <a:p>
            <a:pPr lvl="0"/>
            <a:r>
              <a:rPr lang="nb-NO" sz="2000" dirty="0">
                <a:solidFill>
                  <a:srgbClr val="252525"/>
                </a:solidFill>
              </a:rPr>
              <a:t> Hvilken rolle spiller nærpersoner eller andre aktører i deres språklæring?</a:t>
            </a:r>
          </a:p>
          <a:p>
            <a:pPr marL="0" indent="0">
              <a:buNone/>
            </a:pPr>
            <a:endParaRPr lang="nb-NO" dirty="0"/>
          </a:p>
          <a:p>
            <a:endParaRPr lang="nb-NO" dirty="0"/>
          </a:p>
        </p:txBody>
      </p:sp>
    </p:spTree>
    <p:extLst>
      <p:ext uri="{BB962C8B-B14F-4D97-AF65-F5344CB8AC3E}">
        <p14:creationId xmlns:p14="http://schemas.microsoft.com/office/powerpoint/2010/main" val="405017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E4D2A7-299E-4E2E-AFA0-5227573DC18F}"/>
              </a:ext>
            </a:extLst>
          </p:cNvPr>
          <p:cNvSpPr>
            <a:spLocks noGrp="1"/>
          </p:cNvSpPr>
          <p:nvPr>
            <p:ph type="title"/>
          </p:nvPr>
        </p:nvSpPr>
        <p:spPr/>
        <p:txBody>
          <a:bodyPr/>
          <a:lstStyle/>
          <a:p>
            <a:r>
              <a:rPr lang="nb-NO" dirty="0">
                <a:latin typeface="+mn-lt"/>
                <a:cs typeface="Calibri" panose="020F0502020204030204" pitchFamily="34" charset="0"/>
              </a:rPr>
              <a:t>Utvalg</a:t>
            </a:r>
          </a:p>
        </p:txBody>
      </p:sp>
      <p:sp>
        <p:nvSpPr>
          <p:cNvPr id="3" name="Plassholder for innhold 2">
            <a:extLst>
              <a:ext uri="{FF2B5EF4-FFF2-40B4-BE49-F238E27FC236}">
                <a16:creationId xmlns:a16="http://schemas.microsoft.com/office/drawing/2014/main" id="{A704BC2A-4588-47F2-A6C1-E476A18AEE6C}"/>
              </a:ext>
            </a:extLst>
          </p:cNvPr>
          <p:cNvSpPr>
            <a:spLocks noGrp="1"/>
          </p:cNvSpPr>
          <p:nvPr>
            <p:ph idx="1"/>
          </p:nvPr>
        </p:nvSpPr>
        <p:spPr/>
        <p:txBody>
          <a:bodyPr/>
          <a:lstStyle/>
          <a:p>
            <a:pPr marL="0" indent="0">
              <a:buNone/>
            </a:pPr>
            <a:r>
              <a:rPr lang="nb-NO" sz="2000" b="1" dirty="0">
                <a:latin typeface="+mn-lt"/>
              </a:rPr>
              <a:t>Inkluderingskriterier:</a:t>
            </a:r>
          </a:p>
          <a:p>
            <a:pPr marL="0" indent="0">
              <a:lnSpc>
                <a:spcPct val="130000"/>
              </a:lnSpc>
              <a:buNone/>
            </a:pPr>
            <a:r>
              <a:rPr lang="nb-NO" dirty="0"/>
              <a:t>• visus dårligere 0,33/eller synsfelt - WHO</a:t>
            </a:r>
          </a:p>
          <a:p>
            <a:pPr marL="0" indent="0">
              <a:lnSpc>
                <a:spcPct val="130000"/>
              </a:lnSpc>
              <a:buNone/>
            </a:pPr>
            <a:r>
              <a:rPr lang="nb-NO" dirty="0"/>
              <a:t>• mellom 18 og 60 år</a:t>
            </a:r>
          </a:p>
          <a:p>
            <a:pPr marL="0" indent="0">
              <a:lnSpc>
                <a:spcPct val="130000"/>
              </a:lnSpc>
              <a:buNone/>
            </a:pPr>
            <a:r>
              <a:rPr lang="nb-NO" dirty="0"/>
              <a:t>• begge kjønn</a:t>
            </a:r>
          </a:p>
          <a:p>
            <a:pPr marL="0" indent="0">
              <a:lnSpc>
                <a:spcPct val="130000"/>
              </a:lnSpc>
              <a:buNone/>
            </a:pPr>
            <a:r>
              <a:rPr lang="nb-NO" dirty="0"/>
              <a:t>• i Norge maks i 10 år</a:t>
            </a:r>
          </a:p>
          <a:p>
            <a:pPr marL="0" indent="0">
              <a:lnSpc>
                <a:spcPct val="130000"/>
              </a:lnSpc>
              <a:buNone/>
            </a:pPr>
            <a:r>
              <a:rPr lang="nb-NO" dirty="0"/>
              <a:t>• har ulik skolebakgrunn eller er alfabetisert i Norge</a:t>
            </a:r>
          </a:p>
          <a:p>
            <a:pPr marL="0" indent="0">
              <a:buNone/>
            </a:pPr>
            <a:endParaRPr lang="nb-NO" dirty="0"/>
          </a:p>
        </p:txBody>
      </p:sp>
      <p:sp>
        <p:nvSpPr>
          <p:cNvPr id="4" name="Plassholder for dato 3">
            <a:extLst>
              <a:ext uri="{FF2B5EF4-FFF2-40B4-BE49-F238E27FC236}">
                <a16:creationId xmlns:a16="http://schemas.microsoft.com/office/drawing/2014/main" id="{B74D862A-817F-47AD-9E7C-1231CEA2D3D4}"/>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562BB503-D9AC-47BD-A66C-9034F8213706}"/>
              </a:ext>
            </a:extLst>
          </p:cNvPr>
          <p:cNvSpPr>
            <a:spLocks noGrp="1"/>
          </p:cNvSpPr>
          <p:nvPr>
            <p:ph type="sldNum" sz="quarter" idx="12"/>
          </p:nvPr>
        </p:nvSpPr>
        <p:spPr/>
        <p:txBody>
          <a:bodyPr/>
          <a:lstStyle/>
          <a:p>
            <a:fld id="{28385D78-4187-AD4C-B928-A8579EE9A756}" type="slidenum">
              <a:rPr lang="nb-NO" smtClean="0"/>
              <a:t>6</a:t>
            </a:fld>
            <a:endParaRPr lang="nb-NO"/>
          </a:p>
        </p:txBody>
      </p:sp>
      <p:sp>
        <p:nvSpPr>
          <p:cNvPr id="6" name="Plassholder for innhold 5">
            <a:extLst>
              <a:ext uri="{FF2B5EF4-FFF2-40B4-BE49-F238E27FC236}">
                <a16:creationId xmlns:a16="http://schemas.microsoft.com/office/drawing/2014/main" id="{A4D9C88F-1FEC-47D5-8EBF-1ECFBA95BC37}"/>
              </a:ext>
            </a:extLst>
          </p:cNvPr>
          <p:cNvSpPr>
            <a:spLocks noGrp="1"/>
          </p:cNvSpPr>
          <p:nvPr>
            <p:ph idx="13"/>
          </p:nvPr>
        </p:nvSpPr>
        <p:spPr/>
        <p:txBody>
          <a:bodyPr/>
          <a:lstStyle/>
          <a:p>
            <a:pPr marL="0" indent="0">
              <a:buNone/>
            </a:pPr>
            <a:r>
              <a:rPr lang="nb-NO" sz="2000" b="1" dirty="0">
                <a:latin typeface="+mn-lt"/>
              </a:rPr>
              <a:t>Ekskluderingskriterier: </a:t>
            </a:r>
          </a:p>
          <a:p>
            <a:pPr marL="0" indent="0">
              <a:lnSpc>
                <a:spcPct val="140000"/>
              </a:lnSpc>
              <a:buNone/>
            </a:pPr>
            <a:r>
              <a:rPr lang="nb-NO" dirty="0"/>
              <a:t>• har bodd i Norge over 10 år </a:t>
            </a:r>
          </a:p>
          <a:p>
            <a:pPr marL="0" indent="0">
              <a:lnSpc>
                <a:spcPct val="140000"/>
              </a:lnSpc>
              <a:buNone/>
            </a:pPr>
            <a:r>
              <a:rPr lang="nb-NO" dirty="0"/>
              <a:t>• som har visus bedre enn 0,33</a:t>
            </a:r>
          </a:p>
          <a:p>
            <a:pPr marL="0" indent="0">
              <a:lnSpc>
                <a:spcPct val="140000"/>
              </a:lnSpc>
              <a:buNone/>
            </a:pPr>
            <a:r>
              <a:rPr lang="nb-NO" dirty="0"/>
              <a:t>• har multifunksjonshemming eller psykiske vansker som er diagnostisert</a:t>
            </a:r>
          </a:p>
          <a:p>
            <a:endParaRPr lang="nb-NO" dirty="0"/>
          </a:p>
        </p:txBody>
      </p:sp>
    </p:spTree>
    <p:extLst>
      <p:ext uri="{BB962C8B-B14F-4D97-AF65-F5344CB8AC3E}">
        <p14:creationId xmlns:p14="http://schemas.microsoft.com/office/powerpoint/2010/main" val="1188920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C55D9A5-07FB-4069-8072-563D91EC45CA}"/>
              </a:ext>
            </a:extLst>
          </p:cNvPr>
          <p:cNvSpPr>
            <a:spLocks noGrp="1"/>
          </p:cNvSpPr>
          <p:nvPr>
            <p:ph type="title"/>
          </p:nvPr>
        </p:nvSpPr>
        <p:spPr/>
        <p:txBody>
          <a:bodyPr/>
          <a:lstStyle/>
          <a:p>
            <a:r>
              <a:rPr lang="nb-NO" dirty="0">
                <a:latin typeface="+mn-lt"/>
              </a:rPr>
              <a:t>Rekruttering</a:t>
            </a:r>
            <a:r>
              <a:rPr lang="nb-NO" dirty="0">
                <a:latin typeface="+mj-lt"/>
              </a:rPr>
              <a:t>/utvalg</a:t>
            </a:r>
          </a:p>
        </p:txBody>
      </p:sp>
      <p:sp>
        <p:nvSpPr>
          <p:cNvPr id="3" name="Plassholder for innhold 2">
            <a:extLst>
              <a:ext uri="{FF2B5EF4-FFF2-40B4-BE49-F238E27FC236}">
                <a16:creationId xmlns:a16="http://schemas.microsoft.com/office/drawing/2014/main" id="{9AD8BC54-C522-4D04-B1A6-8627CA1C5CB0}"/>
              </a:ext>
            </a:extLst>
          </p:cNvPr>
          <p:cNvSpPr>
            <a:spLocks noGrp="1"/>
          </p:cNvSpPr>
          <p:nvPr>
            <p:ph idx="1"/>
          </p:nvPr>
        </p:nvSpPr>
        <p:spPr/>
        <p:txBody>
          <a:bodyPr/>
          <a:lstStyle/>
          <a:p>
            <a:r>
              <a:rPr lang="nb-NO" sz="1800" dirty="0"/>
              <a:t>Voksenopplæringssentre i og utenfor Oslo</a:t>
            </a:r>
          </a:p>
          <a:p>
            <a:pPr lvl="0"/>
            <a:r>
              <a:rPr lang="nb-NO" sz="1800" dirty="0">
                <a:solidFill>
                  <a:srgbClr val="252525"/>
                </a:solidFill>
              </a:rPr>
              <a:t>Informanter: 9 (menn – 5, kvinner – 4)</a:t>
            </a:r>
          </a:p>
          <a:p>
            <a:pPr lvl="0"/>
            <a:r>
              <a:rPr lang="nb-NO" sz="1800" dirty="0">
                <a:solidFill>
                  <a:srgbClr val="252525"/>
                </a:solidFill>
              </a:rPr>
              <a:t>Alder mellom 35 og 52</a:t>
            </a:r>
          </a:p>
          <a:p>
            <a:pPr lvl="0"/>
            <a:r>
              <a:rPr lang="nb-NO" sz="1800" dirty="0">
                <a:solidFill>
                  <a:srgbClr val="252525"/>
                </a:solidFill>
              </a:rPr>
              <a:t>Nord afrikansk land, Midtøsten og Asia</a:t>
            </a:r>
          </a:p>
          <a:p>
            <a:pPr lvl="0"/>
            <a:r>
              <a:rPr lang="nb-NO" sz="1800" dirty="0">
                <a:solidFill>
                  <a:srgbClr val="252525"/>
                </a:solidFill>
              </a:rPr>
              <a:t>Blinde: 6, svaksynte 3</a:t>
            </a:r>
          </a:p>
          <a:p>
            <a:pPr lvl="0"/>
            <a:r>
              <a:rPr lang="nb-NO" sz="1800" dirty="0">
                <a:solidFill>
                  <a:srgbClr val="252525"/>
                </a:solidFill>
              </a:rPr>
              <a:t>Ulik skolebakgrunn</a:t>
            </a:r>
          </a:p>
          <a:p>
            <a:pPr lvl="0"/>
            <a:r>
              <a:rPr lang="nb-NO" sz="1800" dirty="0">
                <a:solidFill>
                  <a:srgbClr val="252525"/>
                </a:solidFill>
              </a:rPr>
              <a:t>Norskopplæring i gjennomsnitt i 2,6 år</a:t>
            </a:r>
          </a:p>
          <a:p>
            <a:pPr lvl="0"/>
            <a:r>
              <a:rPr lang="nb-NO" sz="1800" dirty="0">
                <a:solidFill>
                  <a:srgbClr val="252525"/>
                </a:solidFill>
              </a:rPr>
              <a:t>Ulik sivilstatus </a:t>
            </a:r>
            <a:endParaRPr lang="nb-NO" sz="1800" dirty="0"/>
          </a:p>
          <a:p>
            <a:endParaRPr lang="nb-NO" dirty="0"/>
          </a:p>
        </p:txBody>
      </p:sp>
      <p:sp>
        <p:nvSpPr>
          <p:cNvPr id="4" name="Plassholder for dato 3">
            <a:extLst>
              <a:ext uri="{FF2B5EF4-FFF2-40B4-BE49-F238E27FC236}">
                <a16:creationId xmlns:a16="http://schemas.microsoft.com/office/drawing/2014/main" id="{BE3210D4-75B8-4F5E-A741-DB9965F06599}"/>
              </a:ext>
            </a:extLst>
          </p:cNvPr>
          <p:cNvSpPr>
            <a:spLocks noGrp="1"/>
          </p:cNvSpPr>
          <p:nvPr>
            <p:ph type="dt" sz="half" idx="10"/>
          </p:nvPr>
        </p:nvSpPr>
        <p:spPr/>
        <p:txBody>
          <a:bodyPr/>
          <a:lstStyle/>
          <a:p>
            <a:endParaRPr lang="nb-NO" dirty="0"/>
          </a:p>
        </p:txBody>
      </p:sp>
      <p:sp>
        <p:nvSpPr>
          <p:cNvPr id="5" name="Plassholder for lysbildenummer 4">
            <a:extLst>
              <a:ext uri="{FF2B5EF4-FFF2-40B4-BE49-F238E27FC236}">
                <a16:creationId xmlns:a16="http://schemas.microsoft.com/office/drawing/2014/main" id="{E2BAC6E5-7A6C-4906-B519-C416BCD8C981}"/>
              </a:ext>
            </a:extLst>
          </p:cNvPr>
          <p:cNvSpPr>
            <a:spLocks noGrp="1"/>
          </p:cNvSpPr>
          <p:nvPr>
            <p:ph type="sldNum" sz="quarter" idx="12"/>
          </p:nvPr>
        </p:nvSpPr>
        <p:spPr/>
        <p:txBody>
          <a:bodyPr/>
          <a:lstStyle/>
          <a:p>
            <a:fld id="{28385D78-4187-AD4C-B928-A8579EE9A756}" type="slidenum">
              <a:rPr lang="nb-NO" smtClean="0"/>
              <a:t>7</a:t>
            </a:fld>
            <a:endParaRPr lang="nb-NO"/>
          </a:p>
        </p:txBody>
      </p:sp>
      <p:pic>
        <p:nvPicPr>
          <p:cNvPr id="6" name="Bilde 5">
            <a:extLst>
              <a:ext uri="{FF2B5EF4-FFF2-40B4-BE49-F238E27FC236}">
                <a16:creationId xmlns:a16="http://schemas.microsoft.com/office/drawing/2014/main" id="{3AF6EC5E-0E8D-4E37-9CA4-B4092F4BB838}"/>
              </a:ext>
            </a:extLst>
          </p:cNvPr>
          <p:cNvPicPr>
            <a:picLocks noChangeAspect="1"/>
          </p:cNvPicPr>
          <p:nvPr/>
        </p:nvPicPr>
        <p:blipFill>
          <a:blip r:embed="rId3"/>
          <a:stretch>
            <a:fillRect/>
          </a:stretch>
        </p:blipFill>
        <p:spPr>
          <a:xfrm>
            <a:off x="4800599" y="1675200"/>
            <a:ext cx="3846671" cy="2535853"/>
          </a:xfrm>
          <a:prstGeom prst="rect">
            <a:avLst/>
          </a:prstGeom>
        </p:spPr>
      </p:pic>
    </p:spTree>
    <p:extLst>
      <p:ext uri="{BB962C8B-B14F-4D97-AF65-F5344CB8AC3E}">
        <p14:creationId xmlns:p14="http://schemas.microsoft.com/office/powerpoint/2010/main" val="3770869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94162B-AF67-48A2-ADE6-B678503E74C5}"/>
              </a:ext>
            </a:extLst>
          </p:cNvPr>
          <p:cNvSpPr>
            <a:spLocks noGrp="1"/>
          </p:cNvSpPr>
          <p:nvPr>
            <p:ph type="title"/>
          </p:nvPr>
        </p:nvSpPr>
        <p:spPr>
          <a:xfrm>
            <a:off x="656103" y="428161"/>
            <a:ext cx="7961846" cy="857250"/>
          </a:xfrm>
        </p:spPr>
        <p:txBody>
          <a:bodyPr anchor="ctr">
            <a:normAutofit/>
          </a:bodyPr>
          <a:lstStyle/>
          <a:p>
            <a:r>
              <a:rPr lang="nb-NO" dirty="0">
                <a:latin typeface="+mn-lt"/>
                <a:cs typeface="Calibri Light" panose="020F0302020204030204" pitchFamily="34" charset="0"/>
              </a:rPr>
              <a:t>Tolk</a:t>
            </a:r>
          </a:p>
        </p:txBody>
      </p:sp>
      <p:pic>
        <p:nvPicPr>
          <p:cNvPr id="7" name="Bilde 6" descr="Et bilde som inneholder utklipp&#10;&#10;Automatisk generert beskrivelse">
            <a:extLst>
              <a:ext uri="{FF2B5EF4-FFF2-40B4-BE49-F238E27FC236}">
                <a16:creationId xmlns:a16="http://schemas.microsoft.com/office/drawing/2014/main" id="{B0396829-EE40-6DF6-83CA-28513417D54F}"/>
              </a:ext>
            </a:extLst>
          </p:cNvPr>
          <p:cNvPicPr>
            <a:picLocks noChangeAspect="1"/>
          </p:cNvPicPr>
          <p:nvPr/>
        </p:nvPicPr>
        <p:blipFill>
          <a:blip r:embed="rId2"/>
          <a:stretch>
            <a:fillRect/>
          </a:stretch>
        </p:blipFill>
        <p:spPr>
          <a:xfrm>
            <a:off x="659188" y="1594843"/>
            <a:ext cx="3800208" cy="2850156"/>
          </a:xfrm>
          <a:prstGeom prst="rect">
            <a:avLst/>
          </a:prstGeom>
          <a:noFill/>
        </p:spPr>
      </p:pic>
      <p:sp>
        <p:nvSpPr>
          <p:cNvPr id="12" name="Date Placeholder 3">
            <a:extLst>
              <a:ext uri="{FF2B5EF4-FFF2-40B4-BE49-F238E27FC236}">
                <a16:creationId xmlns:a16="http://schemas.microsoft.com/office/drawing/2014/main" id="{C6683852-6766-B8EA-B20B-F58005F6A2EC}"/>
              </a:ext>
            </a:extLst>
          </p:cNvPr>
          <p:cNvSpPr>
            <a:spLocks noGrp="1"/>
          </p:cNvSpPr>
          <p:nvPr>
            <p:ph type="dt" sz="half" idx="10"/>
          </p:nvPr>
        </p:nvSpPr>
        <p:spPr>
          <a:xfrm>
            <a:off x="1371406" y="4834789"/>
            <a:ext cx="1654282" cy="159616"/>
          </a:xfrm>
        </p:spPr>
        <p:txBody>
          <a:bodyPr anchor="ctr">
            <a:normAutofit/>
          </a:bodyPr>
          <a:lstStyle/>
          <a:p>
            <a:pPr>
              <a:spcAft>
                <a:spcPts val="600"/>
              </a:spcAft>
            </a:pPr>
            <a:endParaRPr lang="nb-NO" dirty="0"/>
          </a:p>
        </p:txBody>
      </p:sp>
      <p:sp>
        <p:nvSpPr>
          <p:cNvPr id="5" name="Plassholder for lysbildenummer 4">
            <a:extLst>
              <a:ext uri="{FF2B5EF4-FFF2-40B4-BE49-F238E27FC236}">
                <a16:creationId xmlns:a16="http://schemas.microsoft.com/office/drawing/2014/main" id="{02FC0EE9-D259-4191-A8D1-7E0EB04617F2}"/>
              </a:ext>
            </a:extLst>
          </p:cNvPr>
          <p:cNvSpPr>
            <a:spLocks noGrp="1"/>
          </p:cNvSpPr>
          <p:nvPr>
            <p:ph type="sldNum" sz="quarter" idx="12"/>
          </p:nvPr>
        </p:nvSpPr>
        <p:spPr>
          <a:xfrm>
            <a:off x="6851560" y="4834789"/>
            <a:ext cx="2133600" cy="159616"/>
          </a:xfrm>
        </p:spPr>
        <p:txBody>
          <a:bodyPr anchor="ctr">
            <a:normAutofit/>
          </a:bodyPr>
          <a:lstStyle/>
          <a:p>
            <a:pPr>
              <a:spcAft>
                <a:spcPts val="600"/>
              </a:spcAft>
            </a:pPr>
            <a:fld id="{28385D78-4187-AD4C-B928-A8579EE9A756}" type="slidenum">
              <a:rPr lang="nb-NO" smtClean="0"/>
              <a:pPr>
                <a:spcAft>
                  <a:spcPts val="600"/>
                </a:spcAft>
              </a:pPr>
              <a:t>8</a:t>
            </a:fld>
            <a:endParaRPr lang="nb-NO"/>
          </a:p>
        </p:txBody>
      </p:sp>
      <p:sp>
        <p:nvSpPr>
          <p:cNvPr id="3" name="Plassholder for innhold 2">
            <a:extLst>
              <a:ext uri="{FF2B5EF4-FFF2-40B4-BE49-F238E27FC236}">
                <a16:creationId xmlns:a16="http://schemas.microsoft.com/office/drawing/2014/main" id="{AA93674A-15E2-4DBA-99C1-8E8F65FA5F09}"/>
              </a:ext>
            </a:extLst>
          </p:cNvPr>
          <p:cNvSpPr>
            <a:spLocks noGrp="1"/>
          </p:cNvSpPr>
          <p:nvPr>
            <p:ph idx="13"/>
          </p:nvPr>
        </p:nvSpPr>
        <p:spPr>
          <a:xfrm>
            <a:off x="4673870" y="1594843"/>
            <a:ext cx="3944079" cy="2850156"/>
          </a:xfrm>
        </p:spPr>
        <p:txBody>
          <a:bodyPr>
            <a:normAutofit/>
          </a:bodyPr>
          <a:lstStyle/>
          <a:p>
            <a:r>
              <a:rPr lang="nb-NO" sz="2000" dirty="0"/>
              <a:t>Tolketjeneste/kvalifiserte tolker</a:t>
            </a:r>
          </a:p>
          <a:p>
            <a:r>
              <a:rPr lang="nb-NO" sz="2000" dirty="0"/>
              <a:t>Lærere</a:t>
            </a:r>
          </a:p>
          <a:p>
            <a:r>
              <a:rPr lang="nb-NO" sz="2000" dirty="0"/>
              <a:t>Assistenter</a:t>
            </a:r>
          </a:p>
          <a:p>
            <a:pPr marL="0" indent="0">
              <a:buNone/>
            </a:pPr>
            <a:endParaRPr lang="nb-NO" dirty="0"/>
          </a:p>
        </p:txBody>
      </p:sp>
    </p:spTree>
    <p:extLst>
      <p:ext uri="{BB962C8B-B14F-4D97-AF65-F5344CB8AC3E}">
        <p14:creationId xmlns:p14="http://schemas.microsoft.com/office/powerpoint/2010/main" val="404385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8AE706-AD69-4F13-93D5-E6A15BCE14F0}"/>
              </a:ext>
            </a:extLst>
          </p:cNvPr>
          <p:cNvSpPr>
            <a:spLocks noGrp="1"/>
          </p:cNvSpPr>
          <p:nvPr>
            <p:ph type="title"/>
          </p:nvPr>
        </p:nvSpPr>
        <p:spPr/>
        <p:txBody>
          <a:bodyPr/>
          <a:lstStyle/>
          <a:p>
            <a:r>
              <a:rPr lang="nb-NO" dirty="0">
                <a:latin typeface="+mn-lt"/>
              </a:rPr>
              <a:t>Metode</a:t>
            </a:r>
          </a:p>
        </p:txBody>
      </p:sp>
      <p:sp>
        <p:nvSpPr>
          <p:cNvPr id="3" name="Plassholder for innhold 2">
            <a:extLst>
              <a:ext uri="{FF2B5EF4-FFF2-40B4-BE49-F238E27FC236}">
                <a16:creationId xmlns:a16="http://schemas.microsoft.com/office/drawing/2014/main" id="{99421675-9289-446E-B8A0-5D363F8EF932}"/>
              </a:ext>
            </a:extLst>
          </p:cNvPr>
          <p:cNvSpPr>
            <a:spLocks noGrp="1"/>
          </p:cNvSpPr>
          <p:nvPr>
            <p:ph idx="1"/>
          </p:nvPr>
        </p:nvSpPr>
        <p:spPr>
          <a:xfrm>
            <a:off x="587253" y="1403498"/>
            <a:ext cx="8030696" cy="3130798"/>
          </a:xfrm>
        </p:spPr>
        <p:txBody>
          <a:bodyPr/>
          <a:lstStyle/>
          <a:p>
            <a:r>
              <a:rPr lang="nb-NO" sz="1700" dirty="0"/>
              <a:t>Kvalitativ semistrukturert forskningsintervju (Kvale, </a:t>
            </a:r>
            <a:r>
              <a:rPr lang="nb-NO" sz="1700" dirty="0" err="1"/>
              <a:t>Brinkmann</a:t>
            </a:r>
            <a:r>
              <a:rPr lang="nb-NO" sz="1700" dirty="0"/>
              <a:t>, Anderssen &amp; Rygge, 2009)</a:t>
            </a:r>
          </a:p>
          <a:p>
            <a:r>
              <a:rPr lang="nb-NO" sz="1700" dirty="0"/>
              <a:t>«Hard to </a:t>
            </a:r>
            <a:r>
              <a:rPr lang="nb-NO" sz="1700" dirty="0" err="1"/>
              <a:t>reach</a:t>
            </a:r>
            <a:r>
              <a:rPr lang="nb-NO" sz="1700" dirty="0"/>
              <a:t> </a:t>
            </a:r>
            <a:r>
              <a:rPr lang="nb-NO" sz="1700" dirty="0" err="1"/>
              <a:t>population</a:t>
            </a:r>
            <a:r>
              <a:rPr lang="nb-NO" sz="1700" dirty="0"/>
              <a:t>» (</a:t>
            </a:r>
            <a:r>
              <a:rPr lang="nb-NO" sz="1700" dirty="0" err="1"/>
              <a:t>Wahoush</a:t>
            </a:r>
            <a:r>
              <a:rPr lang="nb-NO" sz="1700" dirty="0"/>
              <a:t>, 2009)</a:t>
            </a:r>
          </a:p>
          <a:p>
            <a:r>
              <a:rPr lang="nb-NO" sz="1700" dirty="0"/>
              <a:t>Innholdsanalyse (</a:t>
            </a:r>
            <a:r>
              <a:rPr lang="nb-NO" sz="1700" dirty="0" err="1"/>
              <a:t>Graneheim</a:t>
            </a:r>
            <a:r>
              <a:rPr lang="nb-NO" sz="1700" dirty="0"/>
              <a:t>, Lindgren og </a:t>
            </a:r>
            <a:r>
              <a:rPr lang="nb-NO" sz="1700" dirty="0" err="1"/>
              <a:t>Lundman</a:t>
            </a:r>
            <a:r>
              <a:rPr lang="nb-NO" sz="1700" dirty="0"/>
              <a:t>, 2017) </a:t>
            </a:r>
          </a:p>
          <a:p>
            <a:endParaRPr lang="nb-NO" dirty="0"/>
          </a:p>
          <a:p>
            <a:endParaRPr lang="nb-NO" dirty="0"/>
          </a:p>
          <a:p>
            <a:endParaRPr lang="nb-NO" dirty="0"/>
          </a:p>
          <a:p>
            <a:endParaRPr lang="nb-NO" dirty="0"/>
          </a:p>
          <a:p>
            <a:endParaRPr lang="nb-NO" dirty="0"/>
          </a:p>
          <a:p>
            <a:endParaRPr lang="nb-NO" dirty="0"/>
          </a:p>
          <a:p>
            <a:endParaRPr lang="nb-NO" dirty="0"/>
          </a:p>
        </p:txBody>
      </p:sp>
      <p:graphicFrame>
        <p:nvGraphicFramePr>
          <p:cNvPr id="4" name="Tabell 3">
            <a:extLst>
              <a:ext uri="{FF2B5EF4-FFF2-40B4-BE49-F238E27FC236}">
                <a16:creationId xmlns:a16="http://schemas.microsoft.com/office/drawing/2014/main" id="{9F77808D-F3F4-454E-B8C8-725D281B8012}"/>
              </a:ext>
            </a:extLst>
          </p:cNvPr>
          <p:cNvGraphicFramePr>
            <a:graphicFrameLocks noGrp="1"/>
          </p:cNvGraphicFramePr>
          <p:nvPr>
            <p:extLst>
              <p:ext uri="{D42A27DB-BD31-4B8C-83A1-F6EECF244321}">
                <p14:modId xmlns:p14="http://schemas.microsoft.com/office/powerpoint/2010/main" val="2174013965"/>
              </p:ext>
            </p:extLst>
          </p:nvPr>
        </p:nvGraphicFramePr>
        <p:xfrm>
          <a:off x="848413" y="2432115"/>
          <a:ext cx="7522589" cy="2143942"/>
        </p:xfrm>
        <a:graphic>
          <a:graphicData uri="http://schemas.openxmlformats.org/drawingml/2006/table">
            <a:tbl>
              <a:tblPr firstRow="1" firstCol="1" bandRow="1"/>
              <a:tblGrid>
                <a:gridCol w="1504205">
                  <a:extLst>
                    <a:ext uri="{9D8B030D-6E8A-4147-A177-3AD203B41FA5}">
                      <a16:colId xmlns:a16="http://schemas.microsoft.com/office/drawing/2014/main" val="3552739547"/>
                    </a:ext>
                  </a:extLst>
                </a:gridCol>
                <a:gridCol w="1504205">
                  <a:extLst>
                    <a:ext uri="{9D8B030D-6E8A-4147-A177-3AD203B41FA5}">
                      <a16:colId xmlns:a16="http://schemas.microsoft.com/office/drawing/2014/main" val="3448798111"/>
                    </a:ext>
                  </a:extLst>
                </a:gridCol>
                <a:gridCol w="1504205">
                  <a:extLst>
                    <a:ext uri="{9D8B030D-6E8A-4147-A177-3AD203B41FA5}">
                      <a16:colId xmlns:a16="http://schemas.microsoft.com/office/drawing/2014/main" val="4235433020"/>
                    </a:ext>
                  </a:extLst>
                </a:gridCol>
                <a:gridCol w="1504987">
                  <a:extLst>
                    <a:ext uri="{9D8B030D-6E8A-4147-A177-3AD203B41FA5}">
                      <a16:colId xmlns:a16="http://schemas.microsoft.com/office/drawing/2014/main" val="1422824702"/>
                    </a:ext>
                  </a:extLst>
                </a:gridCol>
                <a:gridCol w="1504987">
                  <a:extLst>
                    <a:ext uri="{9D8B030D-6E8A-4147-A177-3AD203B41FA5}">
                      <a16:colId xmlns:a16="http://schemas.microsoft.com/office/drawing/2014/main" val="3273193396"/>
                    </a:ext>
                  </a:extLst>
                </a:gridCol>
              </a:tblGrid>
              <a:tr h="385513">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Kategori</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8338738"/>
                  </a:ext>
                </a:extLst>
              </a:tr>
              <a:tr h="343751">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Subkategori</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82440020"/>
                  </a:ext>
                </a:extLst>
              </a:tr>
              <a:tr h="343751">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Kode</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extLst>
                  <a:ext uri="{0D108BD9-81ED-4DB2-BD59-A6C34878D82A}">
                    <a16:rowId xmlns:a16="http://schemas.microsoft.com/office/drawing/2014/main" val="2947170649"/>
                  </a:ext>
                </a:extLst>
              </a:tr>
              <a:tr h="727176">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Kondensert meningsenhet</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extLst>
                  <a:ext uri="{0D108BD9-81ED-4DB2-BD59-A6C34878D82A}">
                    <a16:rowId xmlns:a16="http://schemas.microsoft.com/office/drawing/2014/main" val="2377186134"/>
                  </a:ext>
                </a:extLst>
              </a:tr>
              <a:tr h="343751">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Meningsenhet</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tc>
                  <a:txBody>
                    <a:bodyPr/>
                    <a:lstStyle/>
                    <a:p>
                      <a:pPr algn="ctr">
                        <a:lnSpc>
                          <a:spcPct val="150000"/>
                        </a:lnSpc>
                        <a:spcAft>
                          <a:spcPts val="0"/>
                        </a:spcAft>
                      </a:pPr>
                      <a:r>
                        <a:rPr lang="nb-NO" sz="1600" b="1" dirty="0">
                          <a:effectLst/>
                          <a:latin typeface="Calibri Light" panose="020F0302020204030204" pitchFamily="34" charset="0"/>
                          <a:ea typeface="MS PGothic" panose="020B0600070205080204" pitchFamily="34" charset="-128"/>
                          <a:cs typeface="Times New Roman" panose="02020603050405020304" pitchFamily="18" charset="0"/>
                        </a:rPr>
                        <a:t> </a:t>
                      </a:r>
                      <a:endParaRPr lang="nb-NO" sz="1600" dirty="0">
                        <a:effectLst/>
                        <a:latin typeface="Calibri Light" panose="020F0302020204030204" pitchFamily="34" charset="0"/>
                        <a:ea typeface="MS PGothic" panose="020B0600070205080204" pitchFamily="34" charset="-128"/>
                        <a:cs typeface="Times New Roman" panose="02020603050405020304" pitchFamily="18" charset="0"/>
                      </a:endParaRPr>
                    </a:p>
                  </a:txBody>
                  <a:tcPr marL="51435" marR="51435" marT="0" marB="0">
                    <a:lnL>
                      <a:noFill/>
                    </a:lnL>
                    <a:lnR>
                      <a:noFill/>
                    </a:lnR>
                    <a:lnT>
                      <a:noFill/>
                    </a:lnT>
                    <a:lnB>
                      <a:noFill/>
                    </a:lnB>
                  </a:tcPr>
                </a:tc>
                <a:extLst>
                  <a:ext uri="{0D108BD9-81ED-4DB2-BD59-A6C34878D82A}">
                    <a16:rowId xmlns:a16="http://schemas.microsoft.com/office/drawing/2014/main" val="1561571684"/>
                  </a:ext>
                </a:extLst>
              </a:tr>
            </a:tbl>
          </a:graphicData>
        </a:graphic>
      </p:graphicFrame>
      <p:sp>
        <p:nvSpPr>
          <p:cNvPr id="5" name="Rectangle 1">
            <a:extLst>
              <a:ext uri="{FF2B5EF4-FFF2-40B4-BE49-F238E27FC236}">
                <a16:creationId xmlns:a16="http://schemas.microsoft.com/office/drawing/2014/main" id="{009136B9-B5D6-46E0-8A57-27387292C884}"/>
              </a:ext>
            </a:extLst>
          </p:cNvPr>
          <p:cNvSpPr>
            <a:spLocks noChangeArrowheads="1"/>
          </p:cNvSpPr>
          <p:nvPr/>
        </p:nvSpPr>
        <p:spPr bwMode="auto">
          <a:xfrm>
            <a:off x="1288010" y="275394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nb-NO" sz="1350"/>
          </a:p>
        </p:txBody>
      </p:sp>
    </p:spTree>
    <p:extLst>
      <p:ext uri="{BB962C8B-B14F-4D97-AF65-F5344CB8AC3E}">
        <p14:creationId xmlns:p14="http://schemas.microsoft.com/office/powerpoint/2010/main" val="1327242035"/>
      </p:ext>
    </p:extLst>
  </p:cSld>
  <p:clrMapOvr>
    <a:masterClrMapping/>
  </p:clrMapOvr>
</p:sld>
</file>

<file path=ppt/theme/theme1.xml><?xml version="1.0" encoding="utf-8"?>
<a:theme xmlns:a="http://schemas.openxmlformats.org/drawingml/2006/main" name="USN Bokmål">
  <a:themeElements>
    <a:clrScheme name="Custom 39">
      <a:dk1>
        <a:srgbClr val="252525"/>
      </a:dk1>
      <a:lt1>
        <a:sysClr val="window" lastClr="FFFFFF"/>
      </a:lt1>
      <a:dk2>
        <a:srgbClr val="7E9492"/>
      </a:dk2>
      <a:lt2>
        <a:srgbClr val="D6E0E3"/>
      </a:lt2>
      <a:accent1>
        <a:srgbClr val="4B4CAD"/>
      </a:accent1>
      <a:accent2>
        <a:srgbClr val="3BAFA2"/>
      </a:accent2>
      <a:accent3>
        <a:srgbClr val="00978A"/>
      </a:accent3>
      <a:accent4>
        <a:srgbClr val="FFD240"/>
      </a:accent4>
      <a:accent5>
        <a:srgbClr val="D64349"/>
      </a:accent5>
      <a:accent6>
        <a:srgbClr val="27B2D0"/>
      </a:accent6>
      <a:hlink>
        <a:srgbClr val="005B9A"/>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32247431-3E2A-4F62-B5FC-7BAC169337D2}" vid="{B416DA83-C05D-41FB-B756-3651B1252A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E388CF918C03B54C8160118D0E5019F7" ma:contentTypeVersion="10" ma:contentTypeDescription="Opprett et nytt dokument." ma:contentTypeScope="" ma:versionID="da437d18082b05282d5b55ccf5a3a98a">
  <xsd:schema xmlns:xsd="http://www.w3.org/2001/XMLSchema" xmlns:xs="http://www.w3.org/2001/XMLSchema" xmlns:p="http://schemas.microsoft.com/office/2006/metadata/properties" xmlns:ns3="a27ab647-5114-44a9-a717-1c6dd329882f" xmlns:ns4="3b88c218-40bd-4762-be8e-177ac2c42781" targetNamespace="http://schemas.microsoft.com/office/2006/metadata/properties" ma:root="true" ma:fieldsID="8b68c1766582fb0452834d5470a3fa2c" ns3:_="" ns4:_="">
    <xsd:import namespace="a27ab647-5114-44a9-a717-1c6dd329882f"/>
    <xsd:import namespace="3b88c218-40bd-4762-be8e-177ac2c4278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7ab647-5114-44a9-a717-1c6dd329882f" elementFormDefault="qualified">
    <xsd:import namespace="http://schemas.microsoft.com/office/2006/documentManagement/types"/>
    <xsd:import namespace="http://schemas.microsoft.com/office/infopath/2007/PartnerControls"/>
    <xsd:element name="SharedWithUsers" ma:index="8" nillable="true" ma:displayName="Del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description="" ma:internalName="SharedWithDetails" ma:readOnly="true">
      <xsd:simpleType>
        <xsd:restriction base="dms:Note">
          <xsd:maxLength value="255"/>
        </xsd:restriction>
      </xsd:simpleType>
    </xsd:element>
    <xsd:element name="SharingHintHash" ma:index="10" nillable="true" ma:displayName="Hash for deling av tips"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88c218-40bd-4762-be8e-177ac2c42781"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F974B7-DAB8-4F1E-953F-87E748E8E2B4}">
  <ds:schemaRefs>
    <ds:schemaRef ds:uri="http://schemas.microsoft.com/office/2006/documentManagement/types"/>
    <ds:schemaRef ds:uri="http://schemas.microsoft.com/office/2006/metadata/properties"/>
    <ds:schemaRef ds:uri="http://purl.org/dc/elements/1.1/"/>
    <ds:schemaRef ds:uri="3b88c218-40bd-4762-be8e-177ac2c42781"/>
    <ds:schemaRef ds:uri="http://schemas.openxmlformats.org/package/2006/metadata/core-properties"/>
    <ds:schemaRef ds:uri="http://purl.org/dc/terms/"/>
    <ds:schemaRef ds:uri="a27ab647-5114-44a9-a717-1c6dd329882f"/>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2BE4944-C963-4E14-A8B0-150AF86A4A0B}">
  <ds:schemaRefs>
    <ds:schemaRef ds:uri="http://schemas.microsoft.com/sharepoint/v3/contenttype/forms"/>
  </ds:schemaRefs>
</ds:datastoreItem>
</file>

<file path=customXml/itemProps3.xml><?xml version="1.0" encoding="utf-8"?>
<ds:datastoreItem xmlns:ds="http://schemas.openxmlformats.org/officeDocument/2006/customXml" ds:itemID="{EE645CCB-F6F1-4A33-91E5-25FD4E77BF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7ab647-5114-44a9-a717-1c6dd329882f"/>
    <ds:schemaRef ds:uri="3b88c218-40bd-4762-be8e-177ac2c427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369</TotalTime>
  <Words>2663</Words>
  <Application>Microsoft Office PowerPoint</Application>
  <PresentationFormat>Skjermfremvisning (16:9)</PresentationFormat>
  <Paragraphs>281</Paragraphs>
  <Slides>26</Slides>
  <Notes>17</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26</vt:i4>
      </vt:variant>
    </vt:vector>
  </HeadingPairs>
  <TitlesOfParts>
    <vt:vector size="32" baseType="lpstr">
      <vt:lpstr>Arial</vt:lpstr>
      <vt:lpstr>Calibri</vt:lpstr>
      <vt:lpstr>Calibri Light</vt:lpstr>
      <vt:lpstr>Times New Roman</vt:lpstr>
      <vt:lpstr>Wingdings</vt:lpstr>
      <vt:lpstr>USN Bokmål</vt:lpstr>
      <vt:lpstr>  Synshemmede flyktninger i møte med norskopplæring.  Hvordan beskriver synshemmede flyktninger sine erfaringer med norskopplæring? </vt:lpstr>
      <vt:lpstr>Mine veiledere</vt:lpstr>
      <vt:lpstr>Bakgrunn</vt:lpstr>
      <vt:lpstr>Formål</vt:lpstr>
      <vt:lpstr>Problemstilling/forskningsspørsmål</vt:lpstr>
      <vt:lpstr>Utvalg</vt:lpstr>
      <vt:lpstr>Rekruttering/utvalg</vt:lpstr>
      <vt:lpstr>Tolk</vt:lpstr>
      <vt:lpstr>Metode</vt:lpstr>
      <vt:lpstr>Resultater</vt:lpstr>
      <vt:lpstr>Resultater Sitater fra Fremmende faktorer til språklæring</vt:lpstr>
      <vt:lpstr>Resultater Sitater fra Fremmende faktorer til språklæring</vt:lpstr>
      <vt:lpstr>Resultater  Sitater fra Hemmende faktorer til språklæring </vt:lpstr>
      <vt:lpstr>Resultater  Sitater fra Hemmende faktorer til språklæring </vt:lpstr>
      <vt:lpstr>Resultater Sitater fra Hemmende faktorer til språklæring </vt:lpstr>
      <vt:lpstr>Resultater Eksempel: Hemmende faktorer til språklæring </vt:lpstr>
      <vt:lpstr>Hvordan overfører synshemmede flyktninger sine muntlige og skriftlige norskkunnskaper til sin hverdag? </vt:lpstr>
      <vt:lpstr>Hvordan beskriver de sine erfaringer med bruk av tekniske hjelpemidler ved norskopplæring?</vt:lpstr>
      <vt:lpstr> Hvilken rolle spiller nærpersoner eller andre aktører i deres språklæring? </vt:lpstr>
      <vt:lpstr>Funn</vt:lpstr>
      <vt:lpstr>Funn forts.</vt:lpstr>
      <vt:lpstr>Funn forts.</vt:lpstr>
      <vt:lpstr>Mine refleksjoner</vt:lpstr>
      <vt:lpstr>Konklusjon</vt:lpstr>
      <vt:lpstr>Referanser</vt:lpstr>
      <vt:lpstr>Spørsmål til refleksjon og diskusjon: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Synshemmede flyktninger i møte med norskopplæring.  Hvordan beskriver synshemmede flyktninger sine erfaringer med norskopplæring?</dc:title>
  <dc:creator>Marina Hjelmås</dc:creator>
  <cp:lastModifiedBy>Marina Hjelmås</cp:lastModifiedBy>
  <cp:revision>3</cp:revision>
  <cp:lastPrinted>2022-09-05T08:02:39Z</cp:lastPrinted>
  <dcterms:created xsi:type="dcterms:W3CDTF">2020-04-20T06:15:40Z</dcterms:created>
  <dcterms:modified xsi:type="dcterms:W3CDTF">2022-09-05T08:06:41Z</dcterms:modified>
</cp:coreProperties>
</file>