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69" r:id="rId3"/>
    <p:sldId id="577" r:id="rId4"/>
    <p:sldId id="579" r:id="rId5"/>
    <p:sldId id="578" r:id="rId6"/>
    <p:sldId id="580" r:id="rId7"/>
    <p:sldId id="574" r:id="rId8"/>
    <p:sldId id="528" r:id="rId9"/>
    <p:sldId id="529" r:id="rId10"/>
    <p:sldId id="543" r:id="rId11"/>
    <p:sldId id="473" r:id="rId12"/>
    <p:sldId id="575" r:id="rId13"/>
    <p:sldId id="551" r:id="rId14"/>
    <p:sldId id="556" r:id="rId15"/>
    <p:sldId id="549" r:id="rId16"/>
    <p:sldId id="572" r:id="rId17"/>
    <p:sldId id="539" r:id="rId18"/>
    <p:sldId id="458" r:id="rId19"/>
    <p:sldId id="571" r:id="rId20"/>
    <p:sldId id="550" r:id="rId21"/>
    <p:sldId id="452" r:id="rId22"/>
    <p:sldId id="503" r:id="rId23"/>
  </p:sldIdLst>
  <p:sldSz cx="9144000" cy="6858000" type="screen4x3"/>
  <p:notesSz cx="7099300" cy="10234613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5"/>
    <p:restoredTop sz="86407"/>
  </p:normalViewPr>
  <p:slideViewPr>
    <p:cSldViewPr>
      <p:cViewPr varScale="1">
        <p:scale>
          <a:sx n="139" d="100"/>
          <a:sy n="139" d="100"/>
        </p:scale>
        <p:origin x="1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720" y="-12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8FB54457-6EEF-7444-A12D-5A4509B2D5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3207315-6368-E54E-9127-267A274FB8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54241C4-4277-144F-B4CA-A8F5C29C9870}" type="datetimeFigureOut">
              <a:rPr lang="da-DK"/>
              <a:pPr>
                <a:defRPr/>
              </a:pPr>
              <a:t>08.09.2022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C83A19B-118B-D848-8440-9FFB9C992B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E501F21-CC17-9340-81BF-629B071767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45022C-8D0E-514A-8CB2-EB661B2CA62C}" type="slidenum">
              <a:rPr lang="da-DK" altLang="en-DK"/>
              <a:pPr/>
              <a:t>‹#›</a:t>
            </a:fld>
            <a:endParaRPr lang="da-DK" altLang="en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D576D53-931B-E040-A9C2-E2E235392F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BE59570-E9A8-8148-98D5-2BB5BA532AC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7793E1D-C2E6-074A-8A0B-F6AFA80A6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AFC05E07-562C-8841-ABB8-C21E686A32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6AFFCF62-D62E-1746-8995-3062981F28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1E44D4BD-D120-3F46-932F-893949F3B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197C9C8-1451-7445-AF7A-E4B11F90B9AA}" type="slidenum">
              <a:rPr lang="da-DK" altLang="da-DK"/>
              <a:pPr/>
              <a:t>‹#›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8886F682-B145-7E40-B721-38C61BF5B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E45467-45D1-554F-B59B-DA265604762F}" type="slidenum">
              <a:rPr lang="da-DK" altLang="da-DK" sz="1300"/>
              <a:pPr>
                <a:spcBef>
                  <a:spcPct val="0"/>
                </a:spcBef>
              </a:pPr>
              <a:t>1</a:t>
            </a:fld>
            <a:endParaRPr lang="da-DK" altLang="da-DK" sz="13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452EC57-DA3C-CC47-892D-24AB7D59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5508E77-3005-BB48-9221-BDF550BCC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a-DK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7C9C8-1451-7445-AF7A-E4B11F90B9AA}" type="slidenum">
              <a:rPr lang="da-DK" altLang="da-DK" smtClean="0"/>
              <a:pPr/>
              <a:t>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5368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7C9C8-1451-7445-AF7A-E4B11F90B9AA}" type="slidenum">
              <a:rPr lang="da-DK" altLang="da-DK" smtClean="0"/>
              <a:pPr/>
              <a:t>10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8593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dsholder til slidebillede 1">
            <a:extLst>
              <a:ext uri="{FF2B5EF4-FFF2-40B4-BE49-F238E27FC236}">
                <a16:creationId xmlns:a16="http://schemas.microsoft.com/office/drawing/2014/main" id="{E551EE8C-2B8B-0F47-A307-D6137D6FD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Pladsholder til noter 2">
            <a:extLst>
              <a:ext uri="{FF2B5EF4-FFF2-40B4-BE49-F238E27FC236}">
                <a16:creationId xmlns:a16="http://schemas.microsoft.com/office/drawing/2014/main" id="{85D9175E-ED3F-6147-A364-C11C6A2EC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Pladsholder til slidenummer 3">
            <a:extLst>
              <a:ext uri="{FF2B5EF4-FFF2-40B4-BE49-F238E27FC236}">
                <a16:creationId xmlns:a16="http://schemas.microsoft.com/office/drawing/2014/main" id="{77B7AE7A-960E-C441-B620-5382CE7B74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C173BC-9814-9347-B83D-A2D3ADE8D596}" type="slidenum">
              <a:rPr lang="da-DK" altLang="da-DK"/>
              <a:pPr/>
              <a:t>17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ladsholder til slidebillede 1">
            <a:extLst>
              <a:ext uri="{FF2B5EF4-FFF2-40B4-BE49-F238E27FC236}">
                <a16:creationId xmlns:a16="http://schemas.microsoft.com/office/drawing/2014/main" id="{0F332A69-62F3-184F-8B1B-E783B0478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Pladsholder til noter 2">
            <a:extLst>
              <a:ext uri="{FF2B5EF4-FFF2-40B4-BE49-F238E27FC236}">
                <a16:creationId xmlns:a16="http://schemas.microsoft.com/office/drawing/2014/main" id="{2EFACFC6-BB50-DF41-9D65-8010CF959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Pladsholder til slidenummer 3">
            <a:extLst>
              <a:ext uri="{FF2B5EF4-FFF2-40B4-BE49-F238E27FC236}">
                <a16:creationId xmlns:a16="http://schemas.microsoft.com/office/drawing/2014/main" id="{A97770F6-3E08-9A4C-AE9D-7B83B356A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E9EB83-F434-DA46-AAE6-31C824506422}" type="slidenum">
              <a:rPr lang="da-DK" altLang="da-DK"/>
              <a:pPr/>
              <a:t>18</a:t>
            </a:fld>
            <a:endParaRPr lang="da-DK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AC1EB4-A65D-ED49-95AD-277916F80C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99038C-A226-0C46-AE72-1A7E176502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F1A0C-8196-E24C-BA44-649870125430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73523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119E21-61C8-A648-8128-42200EA97B6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E662F1-5B56-BE47-BDB2-838ECE52EF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2C326-E90F-F94B-952B-457CC900F1AB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6974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908050"/>
            <a:ext cx="2058988" cy="521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29325" cy="521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8AF441-DB51-EA4F-A0C7-031F645AE0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80890A-0B67-2141-909E-F4D3D656BC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9E7CF-AC50-604B-9175-199ABDC2BA1A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3815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28604"/>
            <a:ext cx="8229600" cy="5762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472518" cy="4525963"/>
          </a:xfr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  <a:lvl2pPr>
              <a:defRPr baseline="0">
                <a:latin typeface="Arial" pitchFamily="34" charset="0"/>
              </a:defRPr>
            </a:lvl2pPr>
            <a:lvl3pPr>
              <a:defRPr baseline="0">
                <a:latin typeface="Arial" pitchFamily="34" charset="0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B103E7-B6D7-3842-8C8B-E63882D09A5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79508B-453F-6C40-A871-3E8BC2AFD0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8B0F2-F11E-3142-B268-D9A3CCA20402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2255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365775-2587-6C41-AF47-8F2517943F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4D3F56-59EC-7343-B641-52FFF127B2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E53AB-BDE1-3848-AD61-C53CC01A02F6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4808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30B6D-106E-E545-9402-C9CDD0F4684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8DD16-B6D3-9A4F-B4FB-30849D7CF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6CD3E-FC25-2D47-A1BA-B529817609F7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5147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80A40E6-4F0F-1546-A3E5-6B5F98B71A2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92A496-4EFC-D94F-BC76-BE420A6DB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59B64-6E24-F946-954B-3BB39BFB5216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2171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CE1CBE-5865-7C4C-8DB7-DCA258FF65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D9CA48-1958-2B48-9B17-FFC1CF3F2A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7A1EE-8172-3246-8A77-107E33415A07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7057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6422106-7509-8A4C-B14A-09CA6D6882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39D1B54-7B09-9E4F-A4F6-E49B123AFF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3CF2C-073F-0E41-93E9-B7A2DCAE3D2B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2595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170D4E-F74D-204F-B4AA-B033B3ED1C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41A09F-A6E4-1B48-AB17-4400A97175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53F86-A317-9447-8815-9ABEABA9630E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232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EB1F24-DEE7-7745-A758-E974DE165B8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A9E408-7AC5-9148-896A-1F3B6158A3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A6E52-C6FB-3647-8389-CF582B34BA7C}" type="slidenum">
              <a:rPr lang="da-DK" altLang="da-DK"/>
              <a:pPr/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22265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DECA54-4796-9B48-8282-F64B5EF9E6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D7DCF7-6FB5-1B4D-A545-4922353C1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9F7252-CAE4-DD43-9C7F-0DEE58B25F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6238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A6C7DC-0B42-5C46-BD5A-2B708B7F63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BF26E4B-C537-1746-BD9B-DD6F99A25024}" type="slidenum">
              <a:rPr lang="da-DK" altLang="da-DK"/>
              <a:pPr/>
              <a:t>‹#›</a:t>
            </a:fld>
            <a:endParaRPr lang="da-DK" altLang="da-DK"/>
          </a:p>
        </p:txBody>
      </p:sp>
      <p:sp>
        <p:nvSpPr>
          <p:cNvPr id="2" name="TextBox 2" descr="SensusAccess logo">
            <a:extLst>
              <a:ext uri="{FF2B5EF4-FFF2-40B4-BE49-F238E27FC236}">
                <a16:creationId xmlns:a16="http://schemas.microsoft.com/office/drawing/2014/main" id="{3DEF3ACF-E5F2-BC46-9BE2-BC81D1DD0F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45313" y="44450"/>
            <a:ext cx="2198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da-DK" sz="2800" dirty="0">
                <a:latin typeface="Times" pitchFamily="2" charset="0"/>
              </a:rPr>
              <a:t>Sensus</a:t>
            </a:r>
            <a:r>
              <a:rPr lang="en-US" altLang="da-DK" sz="2800" dirty="0">
                <a:solidFill>
                  <a:srgbClr val="000099"/>
                </a:solidFill>
                <a:latin typeface="Times" pitchFamily="2" charset="0"/>
              </a:rPr>
              <a:t>Access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ensusaccess.com/web3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nsusaccess.com/sensusaccess-e-learn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ribe.stanford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@sensus.dk" TargetMode="External"/><Relationship Id="rId2" Type="http://schemas.openxmlformats.org/officeDocument/2006/relationships/hyperlink" Target="mailto:lars@sensus.d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ensusaccess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nsusaccess.com/wp-content/uploads/2022/03/UNCPD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A1B7BAE5-1552-1B46-A788-A6C782B358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7188" y="1168400"/>
            <a:ext cx="8786812" cy="2978351"/>
          </a:xfrm>
        </p:spPr>
        <p:txBody>
          <a:bodyPr/>
          <a:lstStyle/>
          <a:p>
            <a:pPr eaLnBrk="1" hangingPunct="1"/>
            <a:br>
              <a:rPr lang="en-US" altLang="da-DK" sz="3200" dirty="0">
                <a:ea typeface="ＭＳ Ｐゴシック" panose="020B0600070205080204" pitchFamily="34" charset="-128"/>
              </a:rPr>
            </a:br>
            <a:r>
              <a:rPr lang="en-US" altLang="da-DK" sz="6000" dirty="0">
                <a:ea typeface="ＭＳ Ｐゴシック" panose="020B0600070205080204" pitchFamily="34" charset="-128"/>
              </a:rPr>
              <a:t>Removing Barriers in Education</a:t>
            </a:r>
            <a:br>
              <a:rPr lang="en-US" altLang="da-DK" dirty="0">
                <a:ea typeface="ＭＳ Ｐゴシック" panose="020B0600070205080204" pitchFamily="34" charset="-128"/>
              </a:rPr>
            </a:br>
            <a:r>
              <a:rPr lang="en-US" altLang="da-DK" sz="3200" b="0" dirty="0">
                <a:ea typeface="ＭＳ Ｐゴシック" panose="020B0600070205080204" pitchFamily="34" charset="-128"/>
              </a:rPr>
              <a:t>With Inclusion Tools and Technology </a:t>
            </a:r>
            <a:endParaRPr lang="da-DK" altLang="da-DK" sz="3200" b="0" dirty="0">
              <a:ea typeface="ＭＳ Ｐゴシック" panose="020B0600070205080204" pitchFamily="34" charset="-128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5A76D378-CD51-464A-B57B-2EDA5068EC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0125" y="4437063"/>
            <a:ext cx="7953375" cy="1152525"/>
          </a:xfrm>
        </p:spPr>
        <p:txBody>
          <a:bodyPr/>
          <a:lstStyle/>
          <a:p>
            <a:pPr algn="r" eaLnBrk="1" hangingPunct="1"/>
            <a:r>
              <a:rPr lang="da-DK" altLang="da-DK" sz="2400" dirty="0">
                <a:ea typeface="ＭＳ Ｐゴシック" panose="020B0600070205080204" pitchFamily="34" charset="-128"/>
              </a:rPr>
              <a:t>Lars Ballieu Christensen </a:t>
            </a:r>
          </a:p>
          <a:p>
            <a:pPr algn="r" eaLnBrk="1" hangingPunct="1"/>
            <a:r>
              <a:rPr lang="da-DK" altLang="da-DK" sz="1800" dirty="0">
                <a:ea typeface="ＭＳ Ｐゴシック" panose="020B0600070205080204" pitchFamily="34" charset="-128"/>
              </a:rPr>
              <a:t>Advisor, Ph.D., </a:t>
            </a:r>
            <a:r>
              <a:rPr lang="da-DK" altLang="da-DK" sz="1800" dirty="0" err="1">
                <a:ea typeface="ＭＳ Ｐゴシック" panose="020B0600070205080204" pitchFamily="34" charset="-128"/>
              </a:rPr>
              <a:t>M.Sc</a:t>
            </a:r>
            <a:r>
              <a:rPr lang="da-DK" altLang="da-DK" sz="1800" dirty="0">
                <a:ea typeface="ＭＳ Ｐゴシック" panose="020B0600070205080204" pitchFamily="34" charset="-128"/>
              </a:rPr>
              <a:t>.</a:t>
            </a:r>
          </a:p>
          <a:p>
            <a:pPr algn="r" eaLnBrk="1" hangingPunct="1"/>
            <a:endParaRPr lang="da-DK" altLang="da-DK" sz="1800" dirty="0">
              <a:ea typeface="ＭＳ Ｐゴシック" panose="020B0600070205080204" pitchFamily="34" charset="-128"/>
            </a:endParaRPr>
          </a:p>
          <a:p>
            <a:pPr algn="r" eaLnBrk="1" hangingPunct="1"/>
            <a:r>
              <a:rPr lang="da-DK" altLang="da-DK" sz="2400" dirty="0">
                <a:ea typeface="ＭＳ Ｐゴシック" panose="020B0600070205080204" pitchFamily="34" charset="-128"/>
              </a:rPr>
              <a:t>Tanja Stevns </a:t>
            </a:r>
          </a:p>
          <a:p>
            <a:pPr algn="r" eaLnBrk="1" hangingPunct="1"/>
            <a:r>
              <a:rPr lang="da-DK" altLang="da-DK" sz="1800" dirty="0" err="1">
                <a:ea typeface="ＭＳ Ｐゴシック" panose="020B0600070205080204" pitchFamily="34" charset="-128"/>
              </a:rPr>
              <a:t>Educator</a:t>
            </a:r>
            <a:r>
              <a:rPr lang="da-DK" altLang="da-DK" sz="1800" dirty="0">
                <a:ea typeface="ＭＳ Ｐゴシック" panose="020B0600070205080204" pitchFamily="34" charset="-128"/>
              </a:rPr>
              <a:t>, Vision </a:t>
            </a:r>
            <a:r>
              <a:rPr lang="da-DK" altLang="da-DK" sz="1800" dirty="0" err="1">
                <a:ea typeface="ＭＳ Ｐゴシック" panose="020B0600070205080204" pitchFamily="34" charset="-128"/>
              </a:rPr>
              <a:t>Impairment</a:t>
            </a:r>
            <a:endParaRPr lang="da-DK" altLang="da-DK" sz="1800" dirty="0">
              <a:ea typeface="ＭＳ Ｐゴシック" panose="020B0600070205080204" pitchFamily="34" charset="-128"/>
            </a:endParaRPr>
          </a:p>
          <a:p>
            <a:pPr algn="r" eaLnBrk="1" hangingPunct="1"/>
            <a:endParaRPr lang="da-DK" altLang="da-DK" sz="2400" dirty="0">
              <a:ea typeface="ＭＳ Ｐゴシック" panose="020B0600070205080204" pitchFamily="34" charset="-128"/>
            </a:endParaRPr>
          </a:p>
        </p:txBody>
      </p:sp>
      <p:sp>
        <p:nvSpPr>
          <p:cNvPr id="15363" name="Line 4">
            <a:extLst>
              <a:ext uri="{FF2B5EF4-FFF2-40B4-BE49-F238E27FC236}">
                <a16:creationId xmlns:a16="http://schemas.microsoft.com/office/drawing/2014/main" id="{ABA5AC70-C809-B041-996A-5D6DC173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4217988"/>
            <a:ext cx="8786812" cy="3175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A8CB3-7BFE-2A4A-9878-91D03C9BE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5879900"/>
            <a:ext cx="597552" cy="6463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795631-584D-7A49-81E2-8A33B50AF64D}"/>
              </a:ext>
            </a:extLst>
          </p:cNvPr>
          <p:cNvSpPr/>
          <p:nvPr/>
        </p:nvSpPr>
        <p:spPr>
          <a:xfrm>
            <a:off x="550863" y="1206500"/>
            <a:ext cx="1298575" cy="936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Email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B4976-7ED1-FD4B-8AD2-CE701F13A7F5}"/>
              </a:ext>
            </a:extLst>
          </p:cNvPr>
          <p:cNvSpPr/>
          <p:nvPr/>
        </p:nvSpPr>
        <p:spPr>
          <a:xfrm>
            <a:off x="1993900" y="1206500"/>
            <a:ext cx="1300163" cy="936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Web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258A27-5290-8948-8951-3710D310853B}"/>
              </a:ext>
            </a:extLst>
          </p:cNvPr>
          <p:cNvSpPr/>
          <p:nvPr/>
        </p:nvSpPr>
        <p:spPr>
          <a:xfrm>
            <a:off x="3432175" y="1196975"/>
            <a:ext cx="1289050" cy="936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LTI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F24D2-EB3E-AA41-9E5F-9DEB99215D28}"/>
              </a:ext>
            </a:extLst>
          </p:cNvPr>
          <p:cNvSpPr/>
          <p:nvPr/>
        </p:nvSpPr>
        <p:spPr>
          <a:xfrm>
            <a:off x="4859338" y="1196975"/>
            <a:ext cx="1289050" cy="9366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/>
              <a:t>API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729A3-1F61-CB4A-987C-8413099504AB}"/>
              </a:ext>
            </a:extLst>
          </p:cNvPr>
          <p:cNvSpPr/>
          <p:nvPr/>
        </p:nvSpPr>
        <p:spPr>
          <a:xfrm>
            <a:off x="550863" y="2276475"/>
            <a:ext cx="8469312" cy="1174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Well-known technologies</a:t>
            </a:r>
          </a:p>
          <a:p>
            <a:pPr algn="ctr">
              <a:defRPr/>
            </a:pPr>
            <a:r>
              <a:rPr lang="en-GB" sz="1600" dirty="0"/>
              <a:t>Audio, Braille, DAISY, e-books, OCR, translation, clean-up, BeeLine Reader, remediation, AI/ML, office automation, …</a:t>
            </a:r>
          </a:p>
        </p:txBody>
      </p:sp>
      <p:sp>
        <p:nvSpPr>
          <p:cNvPr id="20486" name="Title 8">
            <a:extLst>
              <a:ext uri="{FF2B5EF4-FFF2-40B4-BE49-F238E27FC236}">
                <a16:creationId xmlns:a16="http://schemas.microsoft.com/office/drawing/2014/main" id="{5DC59D92-976A-1445-8F28-D74ED2AC6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469900"/>
            <a:ext cx="8229600" cy="576263"/>
          </a:xfrm>
        </p:spPr>
        <p:txBody>
          <a:bodyPr/>
          <a:lstStyle/>
          <a:p>
            <a:r>
              <a:rPr lang="en-GB" altLang="da-DK" dirty="0">
                <a:ea typeface="ＭＳ Ｐゴシック" panose="020B0600070205080204" pitchFamily="34" charset="-128"/>
              </a:rPr>
              <a:t>SensusAccess at a glance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754483-F086-0248-B8F7-5F4E4005E6A1}"/>
              </a:ext>
            </a:extLst>
          </p:cNvPr>
          <p:cNvSpPr/>
          <p:nvPr/>
        </p:nvSpPr>
        <p:spPr>
          <a:xfrm>
            <a:off x="6303963" y="1196975"/>
            <a:ext cx="1287462" cy="9366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/>
              <a:t>Training services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CD328C-7D4C-B640-A66C-DA16E08566F4}"/>
              </a:ext>
            </a:extLst>
          </p:cNvPr>
          <p:cNvSpPr/>
          <p:nvPr/>
        </p:nvSpPr>
        <p:spPr>
          <a:xfrm>
            <a:off x="7732713" y="1193800"/>
            <a:ext cx="1287462" cy="9350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/>
              <a:t>Reporting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5A829-BCF6-8647-BCB9-7B4B3F8DA878}"/>
              </a:ext>
            </a:extLst>
          </p:cNvPr>
          <p:cNvSpPr/>
          <p:nvPr/>
        </p:nvSpPr>
        <p:spPr>
          <a:xfrm>
            <a:off x="544513" y="4454525"/>
            <a:ext cx="8470900" cy="119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Document formats</a:t>
            </a:r>
          </a:p>
          <a:p>
            <a:pPr algn="ctr">
              <a:defRPr/>
            </a:pPr>
            <a:r>
              <a:rPr lang="en-GB" sz="1600" cap="all" dirty="0"/>
              <a:t>.dOc, .docx, .ppt, .pptx, .htm, .html, .xml, .txt, .asc, .rtf, .pdf </a:t>
            </a:r>
            <a:r>
              <a:rPr lang="en-GB" sz="1600" dirty="0"/>
              <a:t>(all types), </a:t>
            </a:r>
            <a:r>
              <a:rPr lang="en-GB" sz="1600" cap="all" dirty="0"/>
              <a:t>.epub, .mobi, .TEX, .tif, .gif, .bmp, .jpeg, .jpg, .j2k, .jp2, .jpx, .pcx, .dcx, .PNG, .djv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BF9762-FF2F-0A49-A40D-BC7280B55C99}"/>
              </a:ext>
            </a:extLst>
          </p:cNvPr>
          <p:cNvSpPr/>
          <p:nvPr/>
        </p:nvSpPr>
        <p:spPr>
          <a:xfrm>
            <a:off x="544513" y="5762625"/>
            <a:ext cx="8470900" cy="9064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Languages</a:t>
            </a:r>
          </a:p>
          <a:p>
            <a:pPr algn="ctr">
              <a:defRPr/>
            </a:pPr>
            <a:r>
              <a:rPr lang="en-GB" sz="1600" dirty="0"/>
              <a:t>All major and many smaller European languages, US English, LA Spanish, Arabic, Russian, several Asian languages and more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295409-566F-FD4F-B2B1-D053E0704F5E}"/>
              </a:ext>
            </a:extLst>
          </p:cNvPr>
          <p:cNvSpPr/>
          <p:nvPr/>
        </p:nvSpPr>
        <p:spPr>
          <a:xfrm>
            <a:off x="550863" y="3549650"/>
            <a:ext cx="8469312" cy="806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Automated Workflows</a:t>
            </a:r>
          </a:p>
          <a:p>
            <a:pPr algn="ctr">
              <a:defRPr/>
            </a:pPr>
            <a:r>
              <a:rPr lang="en-GB" sz="1600" dirty="0"/>
              <a:t>MP3, EBOOK, DAISY, BRAILLE, Remediation, </a:t>
            </a:r>
            <a:r>
              <a:rPr lang="en-GB" sz="1600" dirty="0" err="1"/>
              <a:t>BeeLining</a:t>
            </a:r>
            <a:r>
              <a:rPr lang="en-GB" sz="1600" dirty="0"/>
              <a:t>, Translation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 descr="Matrix showing SensusAccess positioning. ">
            <a:extLst>
              <a:ext uri="{FF2B5EF4-FFF2-40B4-BE49-F238E27FC236}">
                <a16:creationId xmlns:a16="http://schemas.microsoft.com/office/drawing/2014/main" id="{38F8183B-7004-2D4E-BDB0-E482DC0E90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125647"/>
              </p:ext>
            </p:extLst>
          </p:nvPr>
        </p:nvGraphicFramePr>
        <p:xfrm>
          <a:off x="251520" y="1196752"/>
          <a:ext cx="8472488" cy="47650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25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Document complexity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Simple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</a:rPr>
                        <a:t>Complex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6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Timeframe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No urgency</a:t>
                      </a:r>
                    </a:p>
                  </a:txBody>
                  <a:tcPr vert="vert27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SensusAccess</a:t>
                      </a:r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Not SensusAccess</a:t>
                      </a:r>
                    </a:p>
                    <a:p>
                      <a:pPr algn="ctr"/>
                      <a:r>
                        <a:rPr lang="en-US" sz="1800" b="0" dirty="0"/>
                        <a:t>or </a:t>
                      </a:r>
                    </a:p>
                    <a:p>
                      <a:pPr algn="ctr"/>
                      <a:r>
                        <a:rPr lang="en-US" sz="1800" b="0" dirty="0"/>
                        <a:t>only as tool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1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Urgent</a:t>
                      </a:r>
                    </a:p>
                  </a:txBody>
                  <a:tcPr vert="vert27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SensusAccess</a:t>
                      </a:r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endParaRPr lang="en-US" sz="1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  <a:p>
                      <a:pPr algn="ctr"/>
                      <a:r>
                        <a:rPr lang="en-US" sz="1800" b="1" dirty="0"/>
                        <a:t>SensusAccess</a:t>
                      </a:r>
                    </a:p>
                    <a:p>
                      <a:pPr algn="ctr"/>
                      <a:endParaRPr lang="en-US" sz="1800" b="1" dirty="0"/>
                    </a:p>
                    <a:p>
                      <a:pPr algn="ctr"/>
                      <a:r>
                        <a:rPr lang="en-US" sz="1800" b="0" dirty="0"/>
                        <a:t>Not ideal but better than </a:t>
                      </a:r>
                    </a:p>
                    <a:p>
                      <a:pPr algn="ctr"/>
                      <a:r>
                        <a:rPr lang="en-US" sz="1800" b="0" baseline="0" dirty="0"/>
                        <a:t>no conversion</a:t>
                      </a:r>
                      <a:endParaRPr lang="en-US" sz="18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06" name="Title 7">
            <a:extLst>
              <a:ext uri="{FF2B5EF4-FFF2-40B4-BE49-F238E27FC236}">
                <a16:creationId xmlns:a16="http://schemas.microsoft.com/office/drawing/2014/main" id="{211F22FB-9AFA-0B4C-8C87-682FBC8C9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28625"/>
            <a:ext cx="8229600" cy="576263"/>
          </a:xfrm>
        </p:spPr>
        <p:txBody>
          <a:bodyPr/>
          <a:lstStyle/>
          <a:p>
            <a:r>
              <a:rPr lang="en-US" altLang="da-DK" dirty="0">
                <a:ea typeface="ＭＳ Ｐゴシック" panose="020B0600070205080204" pitchFamily="34" charset="-128"/>
              </a:rPr>
              <a:t>Positioning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0957-B8AB-B3F1-7C83-14E3A6EA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8" name="Content Placeholder 7" descr="SensusAccess generic web form.">
            <a:hlinkClick r:id="rId2"/>
            <a:extLst>
              <a:ext uri="{FF2B5EF4-FFF2-40B4-BE49-F238E27FC236}">
                <a16:creationId xmlns:a16="http://schemas.microsoft.com/office/drawing/2014/main" id="{321D8128-0B9A-935C-C2DF-CF2A61E7E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" y="545236"/>
            <a:ext cx="9073546" cy="6312764"/>
          </a:xfrm>
        </p:spPr>
      </p:pic>
    </p:spTree>
    <p:extLst>
      <p:ext uri="{BB962C8B-B14F-4D97-AF65-F5344CB8AC3E}">
        <p14:creationId xmlns:p14="http://schemas.microsoft.com/office/powerpoint/2010/main" val="278920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FB24-7EEE-124E-B26A-347509A8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576263"/>
          </a:xfrm>
        </p:spPr>
        <p:txBody>
          <a:bodyPr/>
          <a:lstStyle/>
          <a:p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Word to EPUB3 with </a:t>
            </a:r>
            <a:b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multi-lingual media overlay</a:t>
            </a:r>
          </a:p>
        </p:txBody>
      </p:sp>
      <p:pic>
        <p:nvPicPr>
          <p:cNvPr id="4" name="Picture 3" descr="Screenshot of Word document with multi-lingual contents.">
            <a:extLst>
              <a:ext uri="{FF2B5EF4-FFF2-40B4-BE49-F238E27FC236}">
                <a16:creationId xmlns:a16="http://schemas.microsoft.com/office/drawing/2014/main" id="{21CA9A20-5C5F-8F40-BAF7-6A93A32AE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242463" cy="3429000"/>
          </a:xfrm>
          <a:prstGeom prst="rect">
            <a:avLst/>
          </a:prstGeom>
        </p:spPr>
      </p:pic>
      <p:pic>
        <p:nvPicPr>
          <p:cNvPr id="5" name="Multi-lingual.mov" descr="Video of epub3 with media overlay playing in Adobe Digital editions">
            <a:hlinkClick r:id="" action="ppaction://media"/>
            <a:extLst>
              <a:ext uri="{FF2B5EF4-FFF2-40B4-BE49-F238E27FC236}">
                <a16:creationId xmlns:a16="http://schemas.microsoft.com/office/drawing/2014/main" id="{31239173-C1E9-2443-BEBC-6B83B9EC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2276872"/>
            <a:ext cx="6837181" cy="43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FB24-7EEE-124E-B26A-347509A8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576263"/>
          </a:xfrm>
        </p:spPr>
        <p:txBody>
          <a:bodyPr/>
          <a:lstStyle/>
          <a:p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Word to EPUB3 and DAISY </a:t>
            </a:r>
            <a:b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with math content</a:t>
            </a:r>
          </a:p>
        </p:txBody>
      </p:sp>
      <p:pic>
        <p:nvPicPr>
          <p:cNvPr id="6" name="Picture 5" descr="Screenshot of Word document with math equations">
            <a:extLst>
              <a:ext uri="{FF2B5EF4-FFF2-40B4-BE49-F238E27FC236}">
                <a16:creationId xmlns:a16="http://schemas.microsoft.com/office/drawing/2014/main" id="{87D9B99B-2398-C743-9AC5-32516F93F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884234" cy="3379232"/>
          </a:xfrm>
          <a:prstGeom prst="rect">
            <a:avLst/>
          </a:prstGeom>
        </p:spPr>
      </p:pic>
      <p:pic>
        <p:nvPicPr>
          <p:cNvPr id="7" name="Screen Recording 2020-07-10 at 15.41.58.mov" descr="Movie of epub3 playing in Dolphin EasyReader">
            <a:hlinkClick r:id="" action="ppaction://media"/>
            <a:extLst>
              <a:ext uri="{FF2B5EF4-FFF2-40B4-BE49-F238E27FC236}">
                <a16:creationId xmlns:a16="http://schemas.microsoft.com/office/drawing/2014/main" id="{7E3CCCA6-5C10-1A4B-BDDE-2A69FE659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3646" y="2564904"/>
            <a:ext cx="6950842" cy="41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of LaTeX document">
            <a:extLst>
              <a:ext uri="{FF2B5EF4-FFF2-40B4-BE49-F238E27FC236}">
                <a16:creationId xmlns:a16="http://schemas.microsoft.com/office/drawing/2014/main" id="{A80DD32C-8FD9-4C4D-8850-BF5640A5A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5396397" cy="3830849"/>
          </a:xfrm>
          <a:prstGeom prst="rect">
            <a:avLst/>
          </a:prstGeom>
        </p:spPr>
      </p:pic>
      <p:pic>
        <p:nvPicPr>
          <p:cNvPr id="5" name="Picture 4" descr="Screenshot of HTML5 document with math opened in Google Chrome">
            <a:extLst>
              <a:ext uri="{FF2B5EF4-FFF2-40B4-BE49-F238E27FC236}">
                <a16:creationId xmlns:a16="http://schemas.microsoft.com/office/drawing/2014/main" id="{56FC6C5A-FED5-C244-AEDB-F90606FC7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6151933" cy="479715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D66D40-163F-4944-A0AB-3A198094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465"/>
            <a:ext cx="8229600" cy="576263"/>
          </a:xfrm>
        </p:spPr>
        <p:txBody>
          <a:bodyPr/>
          <a:lstStyle/>
          <a:p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LaTeX to HTML5</a:t>
            </a:r>
          </a:p>
        </p:txBody>
      </p:sp>
    </p:spTree>
    <p:extLst>
      <p:ext uri="{BB962C8B-B14F-4D97-AF65-F5344CB8AC3E}">
        <p14:creationId xmlns:p14="http://schemas.microsoft.com/office/powerpoint/2010/main" val="106748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41BA3-74EA-1441-903D-1160F847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Content Placeholder 4" descr="Screenshot, SensusAccess video created at Stanford University">
            <a:extLst>
              <a:ext uri="{FF2B5EF4-FFF2-40B4-BE49-F238E27FC236}">
                <a16:creationId xmlns:a16="http://schemas.microsoft.com/office/drawing/2014/main" id="{A9E33BF0-2A2F-F54A-8220-E5D452C5C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53" y="428604"/>
            <a:ext cx="9430305" cy="6396742"/>
          </a:xfrm>
        </p:spPr>
      </p:pic>
    </p:spTree>
    <p:extLst>
      <p:ext uri="{BB962C8B-B14F-4D97-AF65-F5344CB8AC3E}">
        <p14:creationId xmlns:p14="http://schemas.microsoft.com/office/powerpoint/2010/main" val="297150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>
            <a:extLst>
              <a:ext uri="{FF2B5EF4-FFF2-40B4-BE49-F238E27FC236}">
                <a16:creationId xmlns:a16="http://schemas.microsoft.com/office/drawing/2014/main" id="{ABB3EE37-410A-CC42-AEBB-795BB06D1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620713"/>
            <a:ext cx="8229600" cy="576262"/>
          </a:xfrm>
        </p:spPr>
        <p:txBody>
          <a:bodyPr/>
          <a:lstStyle/>
          <a:p>
            <a:r>
              <a:rPr lang="da-DK" altLang="da-DK">
                <a:ea typeface="ＭＳ Ｐゴシック" panose="020B0600070205080204" pitchFamily="34" charset="-128"/>
              </a:rPr>
              <a:t>SensusAccess e-learning</a:t>
            </a:r>
          </a:p>
        </p:txBody>
      </p:sp>
      <p:sp>
        <p:nvSpPr>
          <p:cNvPr id="25602" name="Tekstfelt 1">
            <a:extLst>
              <a:ext uri="{FF2B5EF4-FFF2-40B4-BE49-F238E27FC236}">
                <a16:creationId xmlns:a16="http://schemas.microsoft.com/office/drawing/2014/main" id="{C69C9E9F-531A-A04B-B24E-48A4E3171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37300"/>
            <a:ext cx="6058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da-DK" sz="1800" dirty="0">
                <a:latin typeface="Arial" panose="020B0604020202020204" pitchFamily="34" charset="0"/>
                <a:hlinkClick r:id="rId3"/>
              </a:rPr>
              <a:t>https://www.sensusaccess.com/sensusaccess-e-learning</a:t>
            </a:r>
            <a:r>
              <a:rPr lang="da-DK" altLang="da-DK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Afrundet rektangel 1">
            <a:extLst>
              <a:ext uri="{FF2B5EF4-FFF2-40B4-BE49-F238E27FC236}">
                <a16:creationId xmlns:a16="http://schemas.microsoft.com/office/drawing/2014/main" id="{A1959A78-AEC3-5C40-9F56-E16CB9E80375}"/>
              </a:ext>
            </a:extLst>
          </p:cNvPr>
          <p:cNvSpPr/>
          <p:nvPr/>
        </p:nvSpPr>
        <p:spPr>
          <a:xfrm>
            <a:off x="3443288" y="1628775"/>
            <a:ext cx="2376487" cy="57626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Introduction to the course</a:t>
            </a:r>
          </a:p>
        </p:txBody>
      </p:sp>
      <p:sp>
        <p:nvSpPr>
          <p:cNvPr id="6" name="Afrundet rektangel 5">
            <a:extLst>
              <a:ext uri="{FF2B5EF4-FFF2-40B4-BE49-F238E27FC236}">
                <a16:creationId xmlns:a16="http://schemas.microsoft.com/office/drawing/2014/main" id="{FD50FEF4-AD49-8448-95B6-B6FA809BA7D7}"/>
              </a:ext>
            </a:extLst>
          </p:cNvPr>
          <p:cNvSpPr/>
          <p:nvPr/>
        </p:nvSpPr>
        <p:spPr>
          <a:xfrm>
            <a:off x="3443288" y="2349500"/>
            <a:ext cx="2376487" cy="57626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Introduction to SensusAccess</a:t>
            </a:r>
          </a:p>
        </p:txBody>
      </p:sp>
      <p:sp>
        <p:nvSpPr>
          <p:cNvPr id="7" name="Afrundet rektangel 6">
            <a:extLst>
              <a:ext uri="{FF2B5EF4-FFF2-40B4-BE49-F238E27FC236}">
                <a16:creationId xmlns:a16="http://schemas.microsoft.com/office/drawing/2014/main" id="{BBA55992-8946-5E4B-BA87-7614A03A8779}"/>
              </a:ext>
            </a:extLst>
          </p:cNvPr>
          <p:cNvSpPr/>
          <p:nvPr/>
        </p:nvSpPr>
        <p:spPr>
          <a:xfrm>
            <a:off x="658813" y="5160963"/>
            <a:ext cx="2374900" cy="5635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Producing simple </a:t>
            </a:r>
          </a:p>
          <a:p>
            <a:pPr algn="ctr">
              <a:defRPr/>
            </a:pPr>
            <a:r>
              <a:rPr lang="en-GB" sz="1400" dirty="0"/>
              <a:t>e-books</a:t>
            </a:r>
          </a:p>
        </p:txBody>
      </p:sp>
      <p:sp>
        <p:nvSpPr>
          <p:cNvPr id="8" name="Afrundet rektangel 7">
            <a:extLst>
              <a:ext uri="{FF2B5EF4-FFF2-40B4-BE49-F238E27FC236}">
                <a16:creationId xmlns:a16="http://schemas.microsoft.com/office/drawing/2014/main" id="{E1024688-C17B-4E4A-8ABD-BF9A52412D59}"/>
              </a:ext>
            </a:extLst>
          </p:cNvPr>
          <p:cNvSpPr/>
          <p:nvPr/>
        </p:nvSpPr>
        <p:spPr>
          <a:xfrm>
            <a:off x="644525" y="4402138"/>
            <a:ext cx="2376488" cy="5762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Converting inaccessible and tricky documents</a:t>
            </a:r>
          </a:p>
        </p:txBody>
      </p:sp>
      <p:sp>
        <p:nvSpPr>
          <p:cNvPr id="9" name="Afrundet rektangel 8">
            <a:extLst>
              <a:ext uri="{FF2B5EF4-FFF2-40B4-BE49-F238E27FC236}">
                <a16:creationId xmlns:a16="http://schemas.microsoft.com/office/drawing/2014/main" id="{26A9DC23-6987-634B-847C-C69E5DCA3BE6}"/>
              </a:ext>
            </a:extLst>
          </p:cNvPr>
          <p:cNvSpPr/>
          <p:nvPr/>
        </p:nvSpPr>
        <p:spPr>
          <a:xfrm>
            <a:off x="658813" y="3686175"/>
            <a:ext cx="2374900" cy="5762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/>
              <a:t>Producing MP3 files</a:t>
            </a:r>
          </a:p>
        </p:txBody>
      </p:sp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AA6C569A-4BCB-2C45-A523-D24FBB077DD0}"/>
              </a:ext>
            </a:extLst>
          </p:cNvPr>
          <p:cNvSpPr/>
          <p:nvPr/>
        </p:nvSpPr>
        <p:spPr>
          <a:xfrm>
            <a:off x="3455988" y="5135563"/>
            <a:ext cx="2376487" cy="576262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Producing DAISY talking books</a:t>
            </a:r>
          </a:p>
        </p:txBody>
      </p:sp>
      <p:sp>
        <p:nvSpPr>
          <p:cNvPr id="11" name="Afrundet rektangel 10">
            <a:extLst>
              <a:ext uri="{FF2B5EF4-FFF2-40B4-BE49-F238E27FC236}">
                <a16:creationId xmlns:a16="http://schemas.microsoft.com/office/drawing/2014/main" id="{4FA2097C-79D8-C643-8B6C-0D0EF86F9284}"/>
              </a:ext>
            </a:extLst>
          </p:cNvPr>
          <p:cNvSpPr/>
          <p:nvPr/>
        </p:nvSpPr>
        <p:spPr>
          <a:xfrm>
            <a:off x="3455988" y="4398963"/>
            <a:ext cx="2376487" cy="576262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Producing advanced </a:t>
            </a:r>
          </a:p>
          <a:p>
            <a:pPr algn="ctr">
              <a:defRPr/>
            </a:pPr>
            <a:r>
              <a:rPr lang="en-GB" sz="1400" dirty="0"/>
              <a:t>e-books</a:t>
            </a:r>
          </a:p>
        </p:txBody>
      </p:sp>
      <p:sp>
        <p:nvSpPr>
          <p:cNvPr id="12" name="Afrundet rektangel 11">
            <a:extLst>
              <a:ext uri="{FF2B5EF4-FFF2-40B4-BE49-F238E27FC236}">
                <a16:creationId xmlns:a16="http://schemas.microsoft.com/office/drawing/2014/main" id="{CA89EAC8-0C36-6C48-B2BA-0CE3CAFD7D40}"/>
              </a:ext>
            </a:extLst>
          </p:cNvPr>
          <p:cNvSpPr/>
          <p:nvPr/>
        </p:nvSpPr>
        <p:spPr>
          <a:xfrm>
            <a:off x="3443288" y="3663950"/>
            <a:ext cx="2376487" cy="576263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Designing and creating accessible documents</a:t>
            </a:r>
          </a:p>
        </p:txBody>
      </p:sp>
      <p:sp>
        <p:nvSpPr>
          <p:cNvPr id="13" name="Afrundet rektangel 12">
            <a:extLst>
              <a:ext uri="{FF2B5EF4-FFF2-40B4-BE49-F238E27FC236}">
                <a16:creationId xmlns:a16="http://schemas.microsoft.com/office/drawing/2014/main" id="{C6691C44-5D8F-B14C-BDED-8DC5744A7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11900" y="5135563"/>
            <a:ext cx="2376488" cy="5762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dirty="0"/>
          </a:p>
        </p:txBody>
      </p:sp>
      <p:sp>
        <p:nvSpPr>
          <p:cNvPr id="14" name="Afrundet rektangel 13">
            <a:extLst>
              <a:ext uri="{FF2B5EF4-FFF2-40B4-BE49-F238E27FC236}">
                <a16:creationId xmlns:a16="http://schemas.microsoft.com/office/drawing/2014/main" id="{9CCD651A-5BE1-F143-9D6E-E5A8567F5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11900" y="4398963"/>
            <a:ext cx="2376488" cy="57626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 dirty="0"/>
          </a:p>
        </p:txBody>
      </p:sp>
      <p:sp>
        <p:nvSpPr>
          <p:cNvPr id="15" name="Afrundet rektangel 14">
            <a:extLst>
              <a:ext uri="{FF2B5EF4-FFF2-40B4-BE49-F238E27FC236}">
                <a16:creationId xmlns:a16="http://schemas.microsoft.com/office/drawing/2014/main" id="{EE53ED2C-6015-5942-B677-D9257C0EE410}"/>
              </a:ext>
            </a:extLst>
          </p:cNvPr>
          <p:cNvSpPr/>
          <p:nvPr/>
        </p:nvSpPr>
        <p:spPr>
          <a:xfrm>
            <a:off x="6300788" y="3663950"/>
            <a:ext cx="2374900" cy="57626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Producing Braille</a:t>
            </a:r>
          </a:p>
        </p:txBody>
      </p:sp>
      <p:sp>
        <p:nvSpPr>
          <p:cNvPr id="25614" name="Tekstfelt 2">
            <a:extLst>
              <a:ext uri="{FF2B5EF4-FFF2-40B4-BE49-F238E27FC236}">
                <a16:creationId xmlns:a16="http://schemas.microsoft.com/office/drawing/2014/main" id="{ADF9DAB4-FDBF-4A4D-8F73-D0603C9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306763"/>
            <a:ext cx="2160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a-DK" sz="1600" b="1">
                <a:latin typeface="Arial" panose="020B0604020202020204" pitchFamily="34" charset="0"/>
              </a:rPr>
              <a:t>Simple conversions</a:t>
            </a:r>
          </a:p>
        </p:txBody>
      </p:sp>
      <p:sp>
        <p:nvSpPr>
          <p:cNvPr id="25615" name="Tekstfelt 16">
            <a:extLst>
              <a:ext uri="{FF2B5EF4-FFF2-40B4-BE49-F238E27FC236}">
                <a16:creationId xmlns:a16="http://schemas.microsoft.com/office/drawing/2014/main" id="{E2F32598-A803-1A44-8CB4-DC297B52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06763"/>
            <a:ext cx="2473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a-DK" sz="1600" b="1">
                <a:latin typeface="Arial" panose="020B0604020202020204" pitchFamily="34" charset="0"/>
              </a:rPr>
              <a:t>Advanced conversions</a:t>
            </a:r>
          </a:p>
        </p:txBody>
      </p:sp>
      <p:sp>
        <p:nvSpPr>
          <p:cNvPr id="25616" name="Tekstfelt 17">
            <a:extLst>
              <a:ext uri="{FF2B5EF4-FFF2-40B4-BE49-F238E27FC236}">
                <a16:creationId xmlns:a16="http://schemas.microsoft.com/office/drawing/2014/main" id="{B2DBAB7A-6949-1C44-AB37-79D8106AB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309938"/>
            <a:ext cx="2160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a-DK" sz="1600" b="1">
                <a:latin typeface="Arial" panose="020B0604020202020204" pitchFamily="34" charset="0"/>
              </a:rPr>
              <a:t>Special conversions</a:t>
            </a:r>
          </a:p>
        </p:txBody>
      </p:sp>
      <p:grpSp>
        <p:nvGrpSpPr>
          <p:cNvPr id="25617" name="Gruppe 19" descr="SensusAccess e-learning course outline">
            <a:extLst>
              <a:ext uri="{FF2B5EF4-FFF2-40B4-BE49-F238E27FC236}">
                <a16:creationId xmlns:a16="http://schemas.microsoft.com/office/drawing/2014/main" id="{21E99319-D7A9-494B-94BB-E4D0410F81D3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628775"/>
            <a:ext cx="8081962" cy="4521200"/>
            <a:chOff x="611560" y="1629216"/>
            <a:chExt cx="8081013" cy="4521528"/>
          </a:xfrm>
        </p:grpSpPr>
        <p:sp>
          <p:nvSpPr>
            <p:cNvPr id="16" name="Højre klammeparentes 15">
              <a:extLst>
                <a:ext uri="{FF2B5EF4-FFF2-40B4-BE49-F238E27FC236}">
                  <a16:creationId xmlns:a16="http://schemas.microsoft.com/office/drawing/2014/main" id="{1B68B8E1-6D5E-EE41-A5E8-04A0117A680F}"/>
                </a:ext>
              </a:extLst>
            </p:cNvPr>
            <p:cNvSpPr/>
            <p:nvPr/>
          </p:nvSpPr>
          <p:spPr>
            <a:xfrm>
              <a:off x="6084617" y="1629216"/>
              <a:ext cx="226985" cy="129549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  <p:sp>
          <p:nvSpPr>
            <p:cNvPr id="25619" name="Tekstfelt 18">
              <a:extLst>
                <a:ext uri="{FF2B5EF4-FFF2-40B4-BE49-F238E27FC236}">
                  <a16:creationId xmlns:a16="http://schemas.microsoft.com/office/drawing/2014/main" id="{7895AAF3-62CA-CC4F-BF45-76A7E2BE3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6196" y="2128019"/>
              <a:ext cx="105623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a-DK" sz="1400" i="1">
                  <a:latin typeface="Arial" panose="020B0604020202020204" pitchFamily="34" charset="0"/>
                </a:rPr>
                <a:t>20 mins</a:t>
              </a:r>
            </a:p>
          </p:txBody>
        </p:sp>
        <p:sp>
          <p:nvSpPr>
            <p:cNvPr id="25620" name="Tekstfelt 22">
              <a:extLst>
                <a:ext uri="{FF2B5EF4-FFF2-40B4-BE49-F238E27FC236}">
                  <a16:creationId xmlns:a16="http://schemas.microsoft.com/office/drawing/2014/main" id="{6BA2B9B2-61B7-3A42-A97C-55400E36C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5842967"/>
              <a:ext cx="2422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a-DK" sz="1400" i="1">
                  <a:latin typeface="Arial" panose="020B0604020202020204" pitchFamily="34" charset="0"/>
                </a:rPr>
                <a:t>20 mins each plus exercises</a:t>
              </a:r>
            </a:p>
          </p:txBody>
        </p:sp>
        <p:sp>
          <p:nvSpPr>
            <p:cNvPr id="25621" name="Tekstfelt 23">
              <a:extLst>
                <a:ext uri="{FF2B5EF4-FFF2-40B4-BE49-F238E27FC236}">
                  <a16:creationId xmlns:a16="http://schemas.microsoft.com/office/drawing/2014/main" id="{8B411838-47E5-0249-BFEC-CCC3A8DC3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570" y="5842967"/>
              <a:ext cx="2422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a-DK" sz="1400" i="1">
                  <a:latin typeface="Arial" panose="020B0604020202020204" pitchFamily="34" charset="0"/>
                </a:rPr>
                <a:t>25 mins each plus exercises</a:t>
              </a:r>
            </a:p>
          </p:txBody>
        </p:sp>
        <p:sp>
          <p:nvSpPr>
            <p:cNvPr id="25622" name="Tekstfelt 24">
              <a:extLst>
                <a:ext uri="{FF2B5EF4-FFF2-40B4-BE49-F238E27FC236}">
                  <a16:creationId xmlns:a16="http://schemas.microsoft.com/office/drawing/2014/main" id="{4ADA9B40-22A5-5A40-BCE7-6520D93C7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9750" y="5842966"/>
              <a:ext cx="2422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a-DK" sz="1400" i="1">
                  <a:latin typeface="Arial" panose="020B0604020202020204" pitchFamily="34" charset="0"/>
                </a:rPr>
                <a:t>25 mins each plus exercises</a:t>
              </a:r>
            </a:p>
          </p:txBody>
        </p:sp>
      </p:grp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CB7128-FB1E-5540-BFD6-034846E02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9563" y="0"/>
            <a:ext cx="266541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770" name="Titel 1">
            <a:extLst>
              <a:ext uri="{FF2B5EF4-FFF2-40B4-BE49-F238E27FC236}">
                <a16:creationId xmlns:a16="http://schemas.microsoft.com/office/drawing/2014/main" id="{8B41F4A5-F1AB-184A-B840-B0586F9F4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28625"/>
            <a:ext cx="8229600" cy="576263"/>
          </a:xfrm>
        </p:spPr>
        <p:txBody>
          <a:bodyPr/>
          <a:lstStyle/>
          <a:p>
            <a:endParaRPr lang="en-US" altLang="da-DK">
              <a:ea typeface="ＭＳ Ｐゴシック" panose="020B0600070205080204" pitchFamily="34" charset="-128"/>
            </a:endParaRPr>
          </a:p>
        </p:txBody>
      </p:sp>
      <p:sp>
        <p:nvSpPr>
          <p:cNvPr id="32771" name="Tekstboks 3">
            <a:extLst>
              <a:ext uri="{FF2B5EF4-FFF2-40B4-BE49-F238E27FC236}">
                <a16:creationId xmlns:a16="http://schemas.microsoft.com/office/drawing/2014/main" id="{2643A3FE-6E40-7C4F-A120-A2698C865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6411913"/>
            <a:ext cx="3284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da-DK" sz="1800">
                <a:latin typeface="Arial" panose="020B0604020202020204" pitchFamily="34" charset="0"/>
              </a:rPr>
              <a:t>Visit </a:t>
            </a:r>
            <a:r>
              <a:rPr lang="da-DK" altLang="da-DK" sz="1800">
                <a:latin typeface="Arial" panose="020B0604020202020204" pitchFamily="34" charset="0"/>
                <a:hlinkClick r:id="rId3"/>
              </a:rPr>
              <a:t>http://scribe.stanford.edu</a:t>
            </a:r>
            <a:r>
              <a:rPr lang="da-DK" altLang="da-DK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2772" name="Content Placeholder 5" descr="Screenshot, SensusAccess at Stanford University">
            <a:extLst>
              <a:ext uri="{FF2B5EF4-FFF2-40B4-BE49-F238E27FC236}">
                <a16:creationId xmlns:a16="http://schemas.microsoft.com/office/drawing/2014/main" id="{C1913D4D-5EA9-D743-A9FD-824708EB34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-149225"/>
            <a:ext cx="8950325" cy="6972300"/>
          </a:xfr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261554-0995-3045-A02C-9FB74520B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9563" y="0"/>
            <a:ext cx="2665412" cy="76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7358F-1BE1-1340-B645-09F4EA6D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Content Placeholder 4" descr="Screenshot, SensusAccess at Oxford University">
            <a:extLst>
              <a:ext uri="{FF2B5EF4-FFF2-40B4-BE49-F238E27FC236}">
                <a16:creationId xmlns:a16="http://schemas.microsoft.com/office/drawing/2014/main" id="{FE7B674D-03B8-674F-AAFC-7ACA19FFA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28992" cy="6947473"/>
          </a:xfrm>
        </p:spPr>
      </p:pic>
    </p:spTree>
    <p:extLst>
      <p:ext uri="{BB962C8B-B14F-4D97-AF65-F5344CB8AC3E}">
        <p14:creationId xmlns:p14="http://schemas.microsoft.com/office/powerpoint/2010/main" val="292542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CABB-312B-0B45-BEF9-EAC4EC43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8DF6-637F-6E44-8BB4-A92C436E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5285"/>
            <a:ext cx="8472518" cy="4669979"/>
          </a:xfrm>
        </p:spPr>
        <p:txBody>
          <a:bodyPr/>
          <a:lstStyle/>
          <a:p>
            <a:r>
              <a:rPr lang="en-DK" dirty="0"/>
              <a:t>Founded 1987 in Denmark </a:t>
            </a:r>
          </a:p>
          <a:p>
            <a:r>
              <a:rPr lang="en-DK" dirty="0"/>
              <a:t>Highly specialised</a:t>
            </a:r>
          </a:p>
          <a:p>
            <a:pPr lvl="1"/>
            <a:r>
              <a:rPr lang="en-DK" dirty="0"/>
              <a:t>Inclusion technology</a:t>
            </a:r>
          </a:p>
          <a:p>
            <a:pPr lvl="2"/>
            <a:r>
              <a:rPr lang="en-DK" dirty="0"/>
              <a:t>SensusAccess, SensusLibrary, SensusBraille</a:t>
            </a:r>
          </a:p>
          <a:p>
            <a:pPr lvl="2"/>
            <a:r>
              <a:rPr lang="en-DK" dirty="0"/>
              <a:t>SensusComply</a:t>
            </a:r>
          </a:p>
          <a:p>
            <a:pPr lvl="1"/>
            <a:r>
              <a:rPr lang="en-DK" dirty="0"/>
              <a:t>International projects</a:t>
            </a:r>
          </a:p>
          <a:p>
            <a:pPr lvl="1"/>
            <a:r>
              <a:rPr lang="en-DK" dirty="0"/>
              <a:t>Accessibility Consultancy</a:t>
            </a:r>
          </a:p>
          <a:p>
            <a:pPr lvl="2"/>
            <a:r>
              <a:rPr lang="en-DK" dirty="0"/>
              <a:t>WCAG Audits of websites, mobile apps</a:t>
            </a:r>
          </a:p>
          <a:p>
            <a:pPr lvl="2"/>
            <a:r>
              <a:rPr lang="en-DK" dirty="0"/>
              <a:t>Professional services (procurement, implementation)</a:t>
            </a:r>
          </a:p>
          <a:p>
            <a:pPr lvl="2"/>
            <a:r>
              <a:rPr lang="en-DK" dirty="0"/>
              <a:t>Support and training (developers, web authors, …)</a:t>
            </a:r>
          </a:p>
        </p:txBody>
      </p:sp>
    </p:spTree>
    <p:extLst>
      <p:ext uri="{BB962C8B-B14F-4D97-AF65-F5344CB8AC3E}">
        <p14:creationId xmlns:p14="http://schemas.microsoft.com/office/powerpoint/2010/main" val="131558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9B72-90E5-A847-B153-385AD206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71" y="620688"/>
            <a:ext cx="8229600" cy="576263"/>
          </a:xfrm>
        </p:spPr>
        <p:txBody>
          <a:bodyPr/>
          <a:lstStyle/>
          <a:p>
            <a:r>
              <a:rPr lang="en-DK" dirty="0">
                <a:latin typeface="Arial" panose="020B0604020202020204" pitchFamily="34" charset="0"/>
                <a:cs typeface="Arial" panose="020B0604020202020204" pitchFamily="34" charset="0"/>
              </a:rPr>
              <a:t>Try at www.SensusAccess.com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91017-DC17-4743-B62C-86DFA799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2399"/>
            <a:ext cx="9215256" cy="56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1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A883BC96-FC11-254C-80D9-BED8AE871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28625"/>
            <a:ext cx="8229600" cy="576263"/>
          </a:xfrm>
        </p:spPr>
        <p:txBody>
          <a:bodyPr/>
          <a:lstStyle/>
          <a:p>
            <a:pPr eaLnBrk="1" hangingPunct="1"/>
            <a:r>
              <a:rPr lang="da-DK" altLang="da-DK" sz="3600">
                <a:ea typeface="ＭＳ Ｐゴシック" panose="020B0600070205080204" pitchFamily="34" charset="-128"/>
              </a:rPr>
              <a:t>Questions; comments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D50A7E4E-9901-A84C-9F47-249D0C221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4438"/>
            <a:ext cx="8472488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a-DK" altLang="da-DK" sz="30500">
                <a:ea typeface="ＭＳ Ｐゴシック" panose="020B0600070205080204" pitchFamily="34" charset="-128"/>
              </a:rPr>
              <a:t>?!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E27A568-3243-FA4C-BFBE-8C7EE8EB3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28625"/>
            <a:ext cx="8229600" cy="576263"/>
          </a:xfrm>
        </p:spPr>
        <p:txBody>
          <a:bodyPr/>
          <a:lstStyle/>
          <a:p>
            <a:r>
              <a:rPr lang="en-US" altLang="da-DK">
                <a:ea typeface="ＭＳ Ｐゴシック" panose="020B0600070205080204" pitchFamily="34" charset="-128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3A3D-C751-1545-AB47-0618E7FC1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4438"/>
            <a:ext cx="8472488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Lars Ballieu Christensen</a:t>
            </a:r>
          </a:p>
          <a:p>
            <a:pPr>
              <a:defRPr/>
            </a:pPr>
            <a:r>
              <a:rPr lang="en-US" dirty="0"/>
              <a:t>Mail: </a:t>
            </a:r>
            <a:r>
              <a:rPr lang="en-US" dirty="0">
                <a:hlinkClick r:id="rId2"/>
              </a:rPr>
              <a:t>lars@sensus.dk</a:t>
            </a:r>
            <a:endParaRPr lang="en-US" dirty="0"/>
          </a:p>
          <a:p>
            <a:pPr>
              <a:defRPr/>
            </a:pPr>
            <a:r>
              <a:rPr lang="en-US" dirty="0"/>
              <a:t>Phone: +45 40 32 68 23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/>
              <a:t>Tanja </a:t>
            </a:r>
            <a:r>
              <a:rPr lang="en-US" dirty="0" err="1"/>
              <a:t>Stevns</a:t>
            </a:r>
            <a:endParaRPr lang="en-US" dirty="0"/>
          </a:p>
          <a:p>
            <a:pPr>
              <a:defRPr/>
            </a:pPr>
            <a:r>
              <a:rPr lang="en-US" dirty="0"/>
              <a:t>Mail: </a:t>
            </a:r>
            <a:r>
              <a:rPr lang="en-US" dirty="0">
                <a:hlinkClick r:id="rId3"/>
              </a:rPr>
              <a:t>tanja@sensus.dk</a:t>
            </a:r>
            <a:endParaRPr lang="en-US" dirty="0"/>
          </a:p>
          <a:p>
            <a:pPr>
              <a:defRPr/>
            </a:pPr>
            <a:r>
              <a:rPr lang="en-US" dirty="0"/>
              <a:t>Phone: +45 23 24 06 72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dirty="0">
                <a:hlinkClick r:id="rId4"/>
              </a:rPr>
              <a:t>www.sensusaccess.com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CA80614-A9D2-B748-A6B3-9DF95FE1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0629"/>
            <a:ext cx="8229600" cy="576263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da-DK" sz="3400" dirty="0">
                <a:latin typeface="Arial" panose="020B0604020202020204" pitchFamily="34" charset="0"/>
                <a:cs typeface="Arial" panose="020B0604020202020204" pitchFamily="34" charset="0"/>
              </a:rPr>
              <a:t>Barriers in Education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B872F0E-AB82-2F43-92FB-52EB4662B02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 wrap="square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Universities and other academic institutions all face the same challenges across the world: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Providing accessible materials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Providing alternate formats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Providing both without delay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6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F9AB4-72C4-1747-F839-71AFA45BCD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6CD01-E80B-60B6-EC8B-517450EF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127585"/>
            <a:ext cx="4038600" cy="3471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05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CA80614-A9D2-B748-A6B3-9DF95FE1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7387"/>
            <a:ext cx="8229600" cy="576263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a-DK" altLang="da-DK" sz="3400" dirty="0">
                <a:latin typeface="Arial" panose="020B0604020202020204" pitchFamily="34" charset="0"/>
                <a:cs typeface="Arial" panose="020B0604020202020204" pitchFamily="34" charset="0"/>
              </a:rPr>
              <a:t>Sensus’ 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9B999-B801-4FF8-0A01-2CDD3A022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3881"/>
            <a:ext cx="4038600" cy="4038600"/>
          </a:xfrm>
          <a:prstGeom prst="rect">
            <a:avLst/>
          </a:prstGeom>
          <a:noFill/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AB872F0E-AB82-2F43-92FB-52EB4662B02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479674"/>
            <a:ext cx="4172272" cy="5333702"/>
          </a:xfrm>
        </p:spPr>
        <p:txBody>
          <a:bodyPr wrap="square" anchor="t"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To remove barriers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To promote inclusion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To empower students to become independent and self-sufficient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Sensus technology is used by schools in USA, the UK, EU, Australia and Canada</a:t>
            </a:r>
            <a:endParaRPr lang="en-GB" sz="24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8042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CA80614-A9D2-B748-A6B3-9DF95FE1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576263"/>
          </a:xfrm>
        </p:spPr>
        <p:txBody>
          <a:bodyPr/>
          <a:lstStyle/>
          <a:p>
            <a:pPr eaLnBrk="1" hangingPunct="1"/>
            <a:r>
              <a:rPr lang="da-DK" altLang="da-DK">
                <a:ea typeface="ＭＳ Ｐゴシック" panose="020B0600070205080204" pitchFamily="34" charset="-128"/>
              </a:rPr>
              <a:t>SensusAccess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B872F0E-AB82-2F43-92FB-52EB4662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79475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Verdana" charset="0"/>
                <a:cs typeface="+mn-cs"/>
              </a:rPr>
              <a:t>Self-service alternate media solution</a:t>
            </a:r>
          </a:p>
          <a:p>
            <a:pPr eaLnBrk="1" hangingPunct="1">
              <a:defRPr/>
            </a:pPr>
            <a:r>
              <a:rPr lang="en-GB" dirty="0">
                <a:latin typeface="Verdana" charset="0"/>
                <a:cs typeface="+mn-cs"/>
              </a:rPr>
              <a:t>SensusAccess 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GB" sz="3200" dirty="0">
                <a:latin typeface="Verdana" charset="0"/>
              </a:rPr>
              <a:t>Produces MP3 audio files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GB" sz="3200" dirty="0">
                <a:latin typeface="Verdana" charset="0"/>
              </a:rPr>
              <a:t>Produces structured audio books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GB" sz="3200" dirty="0">
                <a:latin typeface="Verdana" charset="0"/>
              </a:rPr>
              <a:t>Produces e-books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GB" sz="3200" dirty="0">
                <a:latin typeface="Verdana" charset="0"/>
              </a:rPr>
              <a:t>Produces digital Braille books</a:t>
            </a:r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en-GB" sz="3200" dirty="0">
                <a:latin typeface="Verdana" charset="0"/>
              </a:rPr>
              <a:t>Converts inaccessible and tricky documents into more accessible formats</a:t>
            </a:r>
          </a:p>
          <a:p>
            <a:pPr eaLnBrk="1" hangingPunct="1">
              <a:defRPr/>
            </a:pPr>
            <a:r>
              <a:rPr lang="en-GB" dirty="0">
                <a:latin typeface="Verdana" charset="0"/>
                <a:cs typeface="+mn-cs"/>
              </a:rPr>
              <a:t>Supports multitude of languages</a:t>
            </a:r>
          </a:p>
        </p:txBody>
      </p:sp>
    </p:spTree>
    <p:extLst>
      <p:ext uri="{BB962C8B-B14F-4D97-AF65-F5344CB8AC3E}">
        <p14:creationId xmlns:p14="http://schemas.microsoft.com/office/powerpoint/2010/main" val="335190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4762-B9D3-7241-AF89-C4742CCC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BeeLine</a:t>
            </a:r>
          </a:p>
        </p:txBody>
      </p:sp>
      <p:pic>
        <p:nvPicPr>
          <p:cNvPr id="5" name="Content Placeholder 4" descr="Screen shot of document in BeeLine Reader format">
            <a:hlinkClick r:id="rId3"/>
            <a:extLst>
              <a:ext uri="{FF2B5EF4-FFF2-40B4-BE49-F238E27FC236}">
                <a16:creationId xmlns:a16="http://schemas.microsoft.com/office/drawing/2014/main" id="{8DAFF344-4813-9140-B1BF-D30E7DF34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733395" cy="6267041"/>
          </a:xfrm>
        </p:spPr>
      </p:pic>
    </p:spTree>
    <p:extLst>
      <p:ext uri="{BB962C8B-B14F-4D97-AF65-F5344CB8AC3E}">
        <p14:creationId xmlns:p14="http://schemas.microsoft.com/office/powerpoint/2010/main" val="177203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4762-B9D3-7241-AF89-C4742CCCB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BeeLine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EAA9BF7-BC22-FE3A-3126-B47E8006E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Created to support speed reading</a:t>
            </a:r>
          </a:p>
          <a:p>
            <a:r>
              <a:rPr lang="en-GB" dirty="0"/>
              <a:t>Reading on small screens</a:t>
            </a:r>
          </a:p>
          <a:p>
            <a:r>
              <a:rPr lang="en-GB" dirty="0"/>
              <a:t>BeeLine for Dyslexia</a:t>
            </a:r>
          </a:p>
          <a:p>
            <a:r>
              <a:rPr lang="en-GB" dirty="0"/>
              <a:t>BeeLine for ADHD/ADD</a:t>
            </a:r>
          </a:p>
          <a:p>
            <a:r>
              <a:rPr lang="en-GB" dirty="0"/>
              <a:t>BeeLine for CVI</a:t>
            </a:r>
          </a:p>
          <a:p>
            <a:r>
              <a:rPr lang="en-GB" dirty="0"/>
              <a:t>Few studies but results are promising:</a:t>
            </a:r>
          </a:p>
          <a:p>
            <a:pPr lvl="1"/>
            <a:r>
              <a:rPr lang="en-GB" sz="3600" b="1" dirty="0"/>
              <a:t>Speed, accuracy and fun!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669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53868E6-AA7F-7147-9830-1E4F9EF7A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0825" y="5876925"/>
            <a:ext cx="4033838" cy="93662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503AB52-A955-F041-82A9-B1BA36F63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0825" y="1196975"/>
            <a:ext cx="4033838" cy="180022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35" name="Titel 1">
            <a:extLst>
              <a:ext uri="{FF2B5EF4-FFF2-40B4-BE49-F238E27FC236}">
                <a16:creationId xmlns:a16="http://schemas.microsoft.com/office/drawing/2014/main" id="{ABE455A6-BF81-8340-A01F-5EA53FD03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576263"/>
          </a:xfrm>
        </p:spPr>
        <p:txBody>
          <a:bodyPr/>
          <a:lstStyle/>
          <a:p>
            <a:r>
              <a:rPr lang="en-GB" altLang="da-DK">
                <a:latin typeface="Arial" panose="020B0604020202020204" pitchFamily="34" charset="0"/>
                <a:ea typeface="ＭＳ Ｐゴシック" panose="020B0600070205080204" pitchFamily="34" charset="-128"/>
              </a:rPr>
              <a:t>Why SensusAccess?</a:t>
            </a:r>
          </a:p>
        </p:txBody>
      </p:sp>
      <p:sp>
        <p:nvSpPr>
          <p:cNvPr id="17411" name="Pladsholder til indhold 2">
            <a:extLst>
              <a:ext uri="{FF2B5EF4-FFF2-40B4-BE49-F238E27FC236}">
                <a16:creationId xmlns:a16="http://schemas.microsoft.com/office/drawing/2014/main" id="{1F1321BB-B7EE-1742-94D8-F108BFA15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3827463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Independence and  self-sufficiency</a:t>
            </a:r>
          </a:p>
          <a:p>
            <a:pPr marL="0" indent="0">
              <a:buFontTx/>
              <a:buNone/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Inclusion in education and vocation</a:t>
            </a:r>
          </a:p>
          <a:p>
            <a:pPr marL="177800" indent="-177800"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Availability</a:t>
            </a:r>
          </a:p>
          <a:p>
            <a:pPr marL="177800" indent="-177800"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Privacy</a:t>
            </a:r>
          </a:p>
          <a:p>
            <a:pPr marL="177800" indent="-177800"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Multiple formats</a:t>
            </a:r>
          </a:p>
          <a:p>
            <a:pPr marL="177800" indent="-177800"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Cost and platforms</a:t>
            </a:r>
          </a:p>
          <a:p>
            <a:pPr marL="177800" indent="-177800"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Accessibility support in online education</a:t>
            </a:r>
          </a:p>
          <a:p>
            <a:pPr marL="0" indent="0">
              <a:buFontTx/>
              <a:buNone/>
              <a:defRPr/>
            </a:pPr>
            <a:r>
              <a:rPr lang="en-GB" altLang="da-DK" sz="2700" dirty="0">
                <a:latin typeface="Arial" charset="0"/>
                <a:ea typeface="ＭＳ Ｐゴシック" charset="-128"/>
              </a:rPr>
              <a:t>Long-term, inclusive, open</a:t>
            </a:r>
          </a:p>
          <a:p>
            <a:pPr marL="177800" indent="-177800">
              <a:defRPr/>
            </a:pPr>
            <a:endParaRPr lang="en-GB" altLang="da-DK" sz="2700" dirty="0">
              <a:latin typeface="Arial" charset="0"/>
              <a:ea typeface="ＭＳ Ｐゴシック" charset="-128"/>
            </a:endParaRPr>
          </a:p>
        </p:txBody>
      </p:sp>
      <p:pic>
        <p:nvPicPr>
          <p:cNvPr id="18437" name="Content Placeholder 1">
            <a:extLst>
              <a:ext uri="{FF2B5EF4-FFF2-40B4-BE49-F238E27FC236}">
                <a16:creationId xmlns:a16="http://schemas.microsoft.com/office/drawing/2014/main" id="{74EE448F-A290-7544-8AD5-F59A67B8C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5" r="2153"/>
          <a:stretch>
            <a:fillRect/>
          </a:stretch>
        </p:blipFill>
        <p:spPr/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CDA8C0A-1E8A-B745-B587-413F73FE15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28625"/>
            <a:ext cx="8229600" cy="576263"/>
          </a:xfrm>
        </p:spPr>
        <p:txBody>
          <a:bodyPr/>
          <a:lstStyle/>
          <a:p>
            <a:pPr eaLnBrk="1" hangingPunct="1"/>
            <a:r>
              <a:rPr lang="da-DK" altLang="da-DK" dirty="0">
                <a:ea typeface="ＭＳ Ｐゴシック" panose="020B0600070205080204" pitchFamily="34" charset="-128"/>
              </a:rPr>
              <a:t>SensusAccess Users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883E667-8FBA-F747-A0AD-D676AC4115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472488" cy="4525962"/>
          </a:xfrm>
        </p:spPr>
        <p:txBody>
          <a:bodyPr/>
          <a:lstStyle/>
          <a:p>
            <a:pPr eaLnBrk="1" hangingPunct="1"/>
            <a:r>
              <a:rPr lang="en-GB" altLang="da-DK" sz="3600">
                <a:ea typeface="ＭＳ Ｐゴシック" panose="020B0600070205080204" pitchFamily="34" charset="-128"/>
              </a:rPr>
              <a:t>Users with disabilities</a:t>
            </a:r>
          </a:p>
          <a:p>
            <a:pPr lvl="1" eaLnBrk="1" hangingPunct="1"/>
            <a:r>
              <a:rPr lang="en-GB" altLang="da-DK">
                <a:ea typeface="ＭＳ Ｐゴシック" panose="020B0600070205080204" pitchFamily="34" charset="-128"/>
              </a:rPr>
              <a:t>Blind, partially sighted, reading impaired, learning disorders, …</a:t>
            </a:r>
          </a:p>
          <a:p>
            <a:pPr eaLnBrk="1" hangingPunct="1"/>
            <a:r>
              <a:rPr lang="en-GB" altLang="da-DK" sz="3600">
                <a:ea typeface="ＭＳ Ｐゴシック" panose="020B0600070205080204" pitchFamily="34" charset="-128"/>
              </a:rPr>
              <a:t>At-risk students</a:t>
            </a:r>
          </a:p>
          <a:p>
            <a:pPr eaLnBrk="1" hangingPunct="1"/>
            <a:r>
              <a:rPr lang="en-GB" altLang="da-DK" sz="3600">
                <a:ea typeface="ＭＳ Ｐゴシック" panose="020B0600070205080204" pitchFamily="34" charset="-128"/>
              </a:rPr>
              <a:t>Mainstream students, faculty </a:t>
            </a:r>
          </a:p>
          <a:p>
            <a:pPr lvl="1" eaLnBrk="1" hangingPunct="1"/>
            <a:r>
              <a:rPr lang="en-GB" altLang="da-DK">
                <a:ea typeface="ＭＳ Ｐゴシック" panose="020B0600070205080204" pitchFamily="34" charset="-128"/>
              </a:rPr>
              <a:t>Poor language skills, different learning styles, foreign language skills, …</a:t>
            </a:r>
          </a:p>
          <a:p>
            <a:pPr eaLnBrk="1" hangingPunct="1"/>
            <a:r>
              <a:rPr lang="en-GB" altLang="da-DK" sz="3600">
                <a:ea typeface="ＭＳ Ｐゴシック" panose="020B0600070205080204" pitchFamily="34" charset="-128"/>
              </a:rPr>
              <a:t>Material production </a:t>
            </a:r>
          </a:p>
          <a:p>
            <a:pPr lvl="1" eaLnBrk="1" hangingPunct="1"/>
            <a:r>
              <a:rPr lang="en-GB" altLang="da-DK">
                <a:ea typeface="ＭＳ Ｐゴシック" panose="020B0600070205080204" pitchFamily="34" charset="-128"/>
              </a:rPr>
              <a:t>Alternate media professionals, student workers, faculty, professionals, administrators, </a:t>
            </a:r>
            <a:r>
              <a:rPr lang="en-GB" altLang="da-DK" sz="3200">
                <a:ea typeface="ＭＳ Ｐゴシック" panose="020B0600070205080204" pitchFamily="34" charset="-128"/>
              </a:rPr>
              <a:t>…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139982</TotalTime>
  <Words>621</Words>
  <Application>Microsoft Macintosh PowerPoint</Application>
  <PresentationFormat>On-screen Show (4:3)</PresentationFormat>
  <Paragraphs>148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Times</vt:lpstr>
      <vt:lpstr>Verdana</vt:lpstr>
      <vt:lpstr>Wingdings</vt:lpstr>
      <vt:lpstr>Standarddesign</vt:lpstr>
      <vt:lpstr> Removing Barriers in Education With Inclusion Tools and Technology </vt:lpstr>
      <vt:lpstr>Sensus</vt:lpstr>
      <vt:lpstr>Barriers in Education</vt:lpstr>
      <vt:lpstr>Sensus’ Mission</vt:lpstr>
      <vt:lpstr>SensusAccess</vt:lpstr>
      <vt:lpstr>BeeLine</vt:lpstr>
      <vt:lpstr>BeeLine</vt:lpstr>
      <vt:lpstr>Why SensusAccess?</vt:lpstr>
      <vt:lpstr>SensusAccess Users</vt:lpstr>
      <vt:lpstr>SensusAccess at a glance</vt:lpstr>
      <vt:lpstr>Positioning</vt:lpstr>
      <vt:lpstr>PowerPoint Presentation</vt:lpstr>
      <vt:lpstr>Word to EPUB3 with  multi-lingual media overlay</vt:lpstr>
      <vt:lpstr>Word to EPUB3 and DAISY  with math content</vt:lpstr>
      <vt:lpstr>LaTeX to HTML5</vt:lpstr>
      <vt:lpstr>PowerPoint Presentation</vt:lpstr>
      <vt:lpstr>SensusAccess e-learning</vt:lpstr>
      <vt:lpstr>PowerPoint Presentation</vt:lpstr>
      <vt:lpstr>PowerPoint Presentation</vt:lpstr>
      <vt:lpstr>Try at www.SensusAccess.com</vt:lpstr>
      <vt:lpstr>Questions; comments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SensusAccess A new approach to support students and faculty who need alternate formats </dc:title>
  <dc:creator>Lars Ballieu Christensen</dc:creator>
  <cp:lastModifiedBy>Lars Ballieu Christensen</cp:lastModifiedBy>
  <cp:revision>312</cp:revision>
  <dcterms:created xsi:type="dcterms:W3CDTF">2015-12-08T13:47:52Z</dcterms:created>
  <dcterms:modified xsi:type="dcterms:W3CDTF">2022-09-08T17:21:48Z</dcterms:modified>
</cp:coreProperties>
</file>